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orbel" panose="020B0503020204020204" pitchFamily="34" charset="0"/>
      <p:regular r:id="rId38"/>
      <p:bold r:id="rId39"/>
      <p:italic r:id="rId40"/>
      <p:boldItalic r:id="rId41"/>
    </p:embeddedFont>
    <p:embeddedFont>
      <p:font typeface="Franklin Gothic Heavy" panose="020B060302010202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3" autoAdjust="0"/>
    <p:restoredTop sz="68151" autoAdjust="0"/>
  </p:normalViewPr>
  <p:slideViewPr>
    <p:cSldViewPr>
      <p:cViewPr varScale="1">
        <p:scale>
          <a:sx n="45" d="100"/>
          <a:sy n="45" d="100"/>
        </p:scale>
        <p:origin x="155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Designed and created by Dandi Yang. Do not duplicate or upload with the express written permission of the author.</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606213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altLang="en-US" b="1" dirty="0">
                <a:latin typeface="Arial" panose="020B0604020202020204" pitchFamily="34" charset="0"/>
              </a:rPr>
              <a:t>Avoiding</a:t>
            </a:r>
            <a:r>
              <a:rPr lang="en-CA" altLang="en-US" dirty="0">
                <a:latin typeface="Arial" panose="020B0604020202020204" pitchFamily="34" charset="0"/>
              </a:rPr>
              <a:t> –  This is when you simply avoid the issue. You essentially pretend that it never happened or doesn’t exist. Some examples of avoidance or withdrawal include pretending there is nothing wrong, stonewalling or completely shutting down.</a:t>
            </a:r>
            <a:endParaRPr lang="en-US" altLang="en-US" dirty="0">
              <a:latin typeface="Arial" panose="020B0604020202020204" pitchFamily="34" charset="0"/>
            </a:endParaRPr>
          </a:p>
          <a:p>
            <a:r>
              <a:rPr lang="en-CA" altLang="en-US" b="1" dirty="0">
                <a:latin typeface="Arial" panose="020B0604020202020204" pitchFamily="34" charset="0"/>
              </a:rPr>
              <a:t>Accommodating</a:t>
            </a:r>
            <a:r>
              <a:rPr lang="en-CA" altLang="en-US" dirty="0">
                <a:latin typeface="Arial" panose="020B0604020202020204" pitchFamily="34" charset="0"/>
              </a:rPr>
              <a:t> – Someone who accommodates the other person in a conflict prefers to satisfy the concerns of the other person, thereby neglecting his own concerns.  Accommodation carries with it an element of self-sacrifice.  This mode might involve selfless generosity or charity or yielding to another’s point of view.</a:t>
            </a:r>
            <a:endParaRPr lang="en-US" altLang="en-US" dirty="0">
              <a:latin typeface="Arial" panose="020B0604020202020204" pitchFamily="34" charset="0"/>
            </a:endParaRPr>
          </a:p>
          <a:p>
            <a:r>
              <a:rPr lang="en-CA" altLang="en-US" b="1" dirty="0">
                <a:latin typeface="Arial" panose="020B0604020202020204" pitchFamily="34" charset="0"/>
              </a:rPr>
              <a:t>Competing</a:t>
            </a:r>
            <a:r>
              <a:rPr lang="en-CA" altLang="en-US" dirty="0">
                <a:latin typeface="Arial" panose="020B0604020202020204" pitchFamily="34" charset="0"/>
              </a:rPr>
              <a:t> – An individual who competes pursues his or her own interests without regard to the other person’s goals and seeking to impose his power in order to win his position. Competing might mean standing up for one’s rights, defending a position believed to be right, or simply trying to win.</a:t>
            </a:r>
            <a:br>
              <a:rPr lang="en-CA" altLang="en-US" dirty="0">
                <a:latin typeface="Arial" panose="020B0604020202020204" pitchFamily="34" charset="0"/>
              </a:rPr>
            </a:br>
            <a:r>
              <a:rPr lang="en-CA" altLang="en-US" b="1" dirty="0">
                <a:latin typeface="Arial" panose="020B0604020202020204" pitchFamily="34" charset="0"/>
              </a:rPr>
              <a:t>Compromising</a:t>
            </a:r>
            <a:r>
              <a:rPr lang="en-CA" altLang="en-US" dirty="0">
                <a:latin typeface="Arial" panose="020B0604020202020204" pitchFamily="34" charset="0"/>
              </a:rPr>
              <a:t> – The individual who prefers to compromise wants to find an expedient, mutually acceptable solution. Compromising addresses an issue more directly than avoiding, but does not explore it in as much depth as collaborating. Compromising might mean splitting the difference, exchanging concessions, or seeking a quick middle-ground position. </a:t>
            </a:r>
            <a:br>
              <a:rPr lang="en-CA" altLang="en-US" dirty="0">
                <a:latin typeface="Arial" panose="020B0604020202020204" pitchFamily="34" charset="0"/>
              </a:rPr>
            </a:br>
            <a:r>
              <a:rPr lang="en-CA" altLang="en-US" b="1" dirty="0">
                <a:latin typeface="Arial" panose="020B0604020202020204" pitchFamily="34" charset="0"/>
              </a:rPr>
              <a:t>Collaborating</a:t>
            </a:r>
            <a:r>
              <a:rPr lang="en-CA" altLang="en-US" dirty="0">
                <a:latin typeface="Arial" panose="020B0604020202020204" pitchFamily="34" charset="0"/>
              </a:rPr>
              <a:t> – In collaboration, the individual prefers to work with the other person to find a solution that fully satisfies the concerns of both. This is the best way to achieve the win/win solution:  one where each party feels that he or she achieved his or her goals.  It involves exploring an issue to identify the underlying interests of the parties in order to arrive at an outcome that meets both sets of concerns. Collaborating might take the form of exploring a disagreement to learn from each other’s insights, or looking for a creative solution to an interpersonal problem.</a:t>
            </a:r>
            <a:endParaRPr lang="en-CA" altLang="en-US" b="1"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eaLnBrk="1" hangingPunct="1"/>
            <a:r>
              <a:rPr lang="en-CA" altLang="en-US" b="1" dirty="0">
                <a:latin typeface="Arial" panose="020B0604020202020204" pitchFamily="34" charset="0"/>
              </a:rPr>
              <a:t>Using And Instead of But:</a:t>
            </a:r>
            <a:br>
              <a:rPr lang="en-CA" altLang="en-US" dirty="0">
                <a:latin typeface="Arial" panose="020B0604020202020204" pitchFamily="34" charset="0"/>
              </a:rPr>
            </a:br>
            <a:r>
              <a:rPr lang="en-CA" altLang="en-US" dirty="0">
                <a:latin typeface="Arial" panose="020B0604020202020204" pitchFamily="34" charset="0"/>
              </a:rPr>
              <a:t>Instead of "you are good at x, but you're bad at y," it can be "you are good at x, and if you keep working at y, you'll be even better." Feedback should be constructive, so keep it short and sweet, and avoid bringing down the people you're trying to help.</a:t>
            </a:r>
            <a:br>
              <a:rPr lang="en-CA" altLang="en-US" dirty="0">
                <a:latin typeface="Arial" panose="020B0604020202020204" pitchFamily="34" charset="0"/>
              </a:rPr>
            </a:br>
            <a:endParaRPr lang="en-CA" altLang="en-US" dirty="0">
              <a:latin typeface="Arial" panose="020B0604020202020204" pitchFamily="34" charset="0"/>
            </a:endParaRPr>
          </a:p>
          <a:p>
            <a:pPr eaLnBrk="1" hangingPunct="1"/>
            <a:r>
              <a:rPr lang="en-CA" altLang="en-US" b="1" dirty="0">
                <a:latin typeface="Arial" panose="020B0604020202020204" pitchFamily="34" charset="0"/>
              </a:rPr>
              <a:t>Why Question:</a:t>
            </a:r>
            <a:r>
              <a:rPr lang="en-CA" altLang="en-US" dirty="0">
                <a:latin typeface="Arial" panose="020B0604020202020204" pitchFamily="34" charset="0"/>
              </a:rPr>
              <a:t> "Why are you still smoking? You have many breathing issues that will only get worse."</a:t>
            </a:r>
            <a:br>
              <a:rPr lang="en-CA" altLang="en-US" dirty="0">
                <a:latin typeface="Arial" panose="020B0604020202020204" pitchFamily="34" charset="0"/>
              </a:rPr>
            </a:br>
            <a:r>
              <a:rPr lang="en-CA" altLang="en-US" b="1" dirty="0">
                <a:latin typeface="Arial" panose="020B0604020202020204" pitchFamily="34" charset="0"/>
              </a:rPr>
              <a:t>Better Question:</a:t>
            </a:r>
            <a:r>
              <a:rPr lang="en-CA" altLang="en-US" dirty="0">
                <a:latin typeface="Arial" panose="020B0604020202020204" pitchFamily="34" charset="0"/>
              </a:rPr>
              <a:t> "I am concerned about your breathing issues. We will explore different options to help you stop smoking.”</a:t>
            </a:r>
            <a:br>
              <a:rPr lang="en-CA" altLang="en-US" dirty="0">
                <a:latin typeface="Arial" panose="020B0604020202020204" pitchFamily="34" charset="0"/>
              </a:rPr>
            </a:br>
            <a:br>
              <a:rPr lang="en-CA" altLang="en-US" b="1" dirty="0">
                <a:latin typeface="Arial" panose="020B0604020202020204" pitchFamily="34" charset="0"/>
              </a:rPr>
            </a:br>
            <a:r>
              <a:rPr lang="en-CA" altLang="en-US" b="1" dirty="0">
                <a:latin typeface="Arial" panose="020B0604020202020204" pitchFamily="34" charset="0"/>
              </a:rPr>
              <a:t>I Statement: </a:t>
            </a:r>
            <a:r>
              <a:rPr lang="en-CA" altLang="en-US" dirty="0">
                <a:latin typeface="Arial" panose="020B0604020202020204" pitchFamily="34" charset="0"/>
              </a:rPr>
              <a:t>I feel (state a feeling) why you do (unwanted behaviour). It’s hard to dispute a person’s feelings./</a:t>
            </a:r>
          </a:p>
          <a:p>
            <a:pPr eaLnBrk="1" hangingPunct="1"/>
            <a:r>
              <a:rPr lang="en-CA" altLang="en-US" dirty="0">
                <a:latin typeface="Arial" panose="020B0604020202020204" pitchFamily="34" charset="0"/>
              </a:rPr>
              <a:t>“I feel uncomfortable when you leave your dishes unwashed because they are starting the smell and making the environment tough to live in.”</a:t>
            </a:r>
            <a:endParaRPr lang="en-US" altLang="en-US"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Emotional awareness</a:t>
            </a:r>
            <a:r>
              <a:rPr lang="en-US" dirty="0"/>
              <a:t>; the ability to harness emotions and apply them to tasks like thinking and problem solving; and the ability to manage emotions, which includes regulating your own emotions and cheering up or calming down other people.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altLang="en-US" b="1" dirty="0">
                <a:latin typeface="Arial" panose="020B0604020202020204" pitchFamily="34" charset="0"/>
              </a:rPr>
              <a:t>Self-awareness</a:t>
            </a:r>
          </a:p>
          <a:p>
            <a:pPr marL="171450" indent="-171450">
              <a:buFont typeface="Arial" panose="020B0604020202020204" pitchFamily="34" charset="0"/>
              <a:buChar char="•"/>
            </a:pPr>
            <a:r>
              <a:rPr lang="en-CA" altLang="en-US" dirty="0">
                <a:latin typeface="Arial" panose="020B0604020202020204" pitchFamily="34" charset="0"/>
              </a:rPr>
              <a:t>The ability to recognize and understand personal moods and emotions and drives, as well as their effect on others. Self-awareness depend on one's ability to monitor one's own emotion state and to correctly identify and name one's emotions.</a:t>
            </a:r>
          </a:p>
          <a:p>
            <a:r>
              <a:rPr lang="en-CA" altLang="en-US" b="1" dirty="0">
                <a:latin typeface="Arial" panose="020B0604020202020204" pitchFamily="34" charset="0"/>
              </a:rPr>
              <a:t>Self-regulation</a:t>
            </a:r>
          </a:p>
          <a:p>
            <a:pPr marL="171450" indent="-171450">
              <a:buFont typeface="Arial" panose="020B0604020202020204" pitchFamily="34" charset="0"/>
              <a:buChar char="•"/>
            </a:pPr>
            <a:r>
              <a:rPr lang="en-CA" altLang="en-US" dirty="0">
                <a:latin typeface="Arial" panose="020B0604020202020204" pitchFamily="34" charset="0"/>
              </a:rPr>
              <a:t>The ability to control or redirect disruptive impulses and moods, and the propensity to suspend judgment and to think before acting. Hallmarks include trustworthiness and integrity; comfort with ambiguity; and openness to change.</a:t>
            </a:r>
          </a:p>
          <a:p>
            <a:r>
              <a:rPr lang="en-CA" altLang="en-US" b="1" dirty="0">
                <a:latin typeface="Arial" panose="020B0604020202020204" pitchFamily="34" charset="0"/>
              </a:rPr>
              <a:t>Motivation</a:t>
            </a:r>
          </a:p>
          <a:p>
            <a:pPr marL="171450" indent="-171450">
              <a:buFont typeface="Arial" panose="020B0604020202020204" pitchFamily="34" charset="0"/>
              <a:buChar char="•"/>
            </a:pPr>
            <a:r>
              <a:rPr lang="en-CA" altLang="en-US" dirty="0">
                <a:latin typeface="Arial" panose="020B0604020202020204" pitchFamily="34" charset="0"/>
              </a:rPr>
              <a:t> A passion to work for internal reasons that go beyond money and status -which are external rewards, - such as an inner vision of what is important in life, a joy in doing something, curiosity in learning, a flow that comes with being immersed in an activity. A propensity to pursue goals with energy and persistence. Hallmarks include a strong drive to achieve, optimism even in the face of failure, and organizational commitment.</a:t>
            </a:r>
          </a:p>
          <a:p>
            <a:r>
              <a:rPr lang="en-CA" altLang="en-US" b="1" dirty="0">
                <a:latin typeface="Arial" panose="020B0604020202020204" pitchFamily="34" charset="0"/>
              </a:rPr>
              <a:t>Empathy</a:t>
            </a:r>
          </a:p>
          <a:p>
            <a:pPr marL="171450" indent="-171450">
              <a:buFont typeface="Arial" panose="020B0604020202020204" pitchFamily="34" charset="0"/>
              <a:buChar char="•"/>
            </a:pPr>
            <a:r>
              <a:rPr lang="en-CA" altLang="en-US" dirty="0">
                <a:latin typeface="Arial" panose="020B0604020202020204" pitchFamily="34" charset="0"/>
              </a:rPr>
              <a:t>The ability to understand the emotional makeup of other people. A skill in treating people according to their emotional reactions. Hallmarks include expertise in building and retaining talent, cross-cultural sensitivity, and service to clients and customers.</a:t>
            </a:r>
            <a:endParaRPr lang="en-CA" altLang="en-US" b="0" dirty="0">
              <a:latin typeface="Arial" panose="020B0604020202020204" pitchFamily="34" charset="0"/>
            </a:endParaRPr>
          </a:p>
          <a:p>
            <a:r>
              <a:rPr lang="en-CA" altLang="en-US" b="1" dirty="0">
                <a:latin typeface="Arial" panose="020B0604020202020204" pitchFamily="34" charset="0"/>
              </a:rPr>
              <a:t>Social Skills</a:t>
            </a:r>
          </a:p>
          <a:p>
            <a:pPr marL="171450" indent="-171450">
              <a:buFont typeface="Arial" panose="020B0604020202020204" pitchFamily="34" charset="0"/>
              <a:buChar char="•"/>
            </a:pPr>
            <a:r>
              <a:rPr lang="en-CA" altLang="en-US" dirty="0">
                <a:latin typeface="Arial" panose="020B0604020202020204" pitchFamily="34" charset="0"/>
              </a:rPr>
              <a:t>Proficiency in managing relationships and building networks, and an ability to find common ground and build rapport. Hallmarks of social skills include effectiveness in leading change, persuasiveness, and expertise building and leading teams.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F1F1F1"/>
                </a:solidFill>
                <a:effectLst/>
                <a:latin typeface="YouTube Sans"/>
              </a:rPr>
              <a:t>5 Simple Ways to Develop Emotional Intelligence video: </a:t>
            </a:r>
            <a:r>
              <a:rPr lang="en-US" dirty="0"/>
              <a:t>https://</a:t>
            </a:r>
            <a:r>
              <a:rPr lang="en-US" dirty="0" err="1"/>
              <a:t>youtu.be</a:t>
            </a:r>
            <a:r>
              <a:rPr lang="en-US" dirty="0"/>
              <a:t>/JEBFZ0U7ZZI?t=10</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1" dirty="0">
                <a:solidFill>
                  <a:srgbClr val="FFFFFF"/>
                </a:solidFill>
                <a:latin typeface="Franklin Gothic Heavy" panose="020B0603020102020204" pitchFamily="34" charset="0"/>
              </a:rPr>
            </a:br>
            <a:r>
              <a:rPr lang="en-US" sz="1200" b="1" dirty="0">
                <a:solidFill>
                  <a:srgbClr val="FFFFFF"/>
                </a:solidFill>
                <a:latin typeface="Franklin Gothic Heavy" panose="020B0603020102020204" pitchFamily="34" charset="0"/>
              </a:rPr>
              <a:t>Improve Emotional Intelligence</a:t>
            </a:r>
          </a:p>
          <a:p>
            <a:pPr marL="647700" lvl="1" indent="-323850">
              <a:lnSpc>
                <a:spcPts val="4200"/>
              </a:lnSpc>
              <a:buFont typeface="Arial"/>
              <a:buChar char="•"/>
            </a:pPr>
            <a:r>
              <a:rPr lang="en-US" sz="1200" dirty="0">
                <a:solidFill>
                  <a:srgbClr val="FFFFFF"/>
                </a:solidFill>
                <a:latin typeface="Corbel" panose="020B0503020204020204" pitchFamily="34" charset="0"/>
              </a:rPr>
              <a:t>Observe how you react to people</a:t>
            </a:r>
          </a:p>
          <a:p>
            <a:pPr marL="1104900" marR="0" lvl="2" indent="-323850" algn="l" defTabSz="914400" rtl="0" eaLnBrk="1" fontAlgn="auto" latinLnBrk="0" hangingPunct="1">
              <a:lnSpc>
                <a:spcPts val="4200"/>
              </a:lnSpc>
              <a:spcBef>
                <a:spcPts val="0"/>
              </a:spcBef>
              <a:spcAft>
                <a:spcPts val="0"/>
              </a:spcAft>
              <a:buClrTx/>
              <a:buSzTx/>
              <a:buFont typeface="Arial"/>
              <a:buChar char="•"/>
              <a:tabLst/>
              <a:defRPr/>
            </a:pPr>
            <a:r>
              <a:rPr lang="en-US" altLang="en-US" dirty="0">
                <a:latin typeface="Arial" panose="020B0604020202020204" pitchFamily="34" charset="0"/>
              </a:rPr>
              <a:t>Look at your </a:t>
            </a:r>
            <a:r>
              <a:rPr lang="en-US" altLang="en-US" dirty="0" err="1">
                <a:latin typeface="Arial" panose="020B0604020202020204" pitchFamily="34" charset="0"/>
              </a:rPr>
              <a:t>behaviour</a:t>
            </a:r>
            <a:r>
              <a:rPr lang="en-US" altLang="en-US" dirty="0">
                <a:latin typeface="Arial" panose="020B0604020202020204" pitchFamily="34" charset="0"/>
              </a:rPr>
              <a:t>, nonverbal behavior.</a:t>
            </a:r>
            <a:endParaRPr lang="en-US" sz="1200" dirty="0">
              <a:solidFill>
                <a:srgbClr val="FFFFFF"/>
              </a:solidFill>
              <a:latin typeface="Corbel" panose="020B0503020204020204" pitchFamily="34" charset="0"/>
            </a:endParaRPr>
          </a:p>
          <a:p>
            <a:pPr marL="647700" lvl="1" indent="-323850">
              <a:lnSpc>
                <a:spcPts val="4200"/>
              </a:lnSpc>
              <a:buFont typeface="Arial"/>
              <a:buChar char="•"/>
            </a:pPr>
            <a:r>
              <a:rPr lang="en-US" sz="1200" dirty="0">
                <a:solidFill>
                  <a:srgbClr val="FFFFFF"/>
                </a:solidFill>
                <a:latin typeface="Corbel" panose="020B0503020204020204" pitchFamily="34" charset="0"/>
              </a:rPr>
              <a:t>Do a self-evaluation</a:t>
            </a:r>
          </a:p>
          <a:p>
            <a:pPr marL="1104900" marR="0" lvl="2" indent="-323850" algn="l" defTabSz="914400" rtl="0" eaLnBrk="1" fontAlgn="auto" latinLnBrk="0" hangingPunct="1">
              <a:lnSpc>
                <a:spcPts val="4200"/>
              </a:lnSpc>
              <a:spcBef>
                <a:spcPts val="0"/>
              </a:spcBef>
              <a:spcAft>
                <a:spcPts val="0"/>
              </a:spcAft>
              <a:buClrTx/>
              <a:buSzTx/>
              <a:buFont typeface="Arial"/>
              <a:buChar char="•"/>
              <a:tabLst/>
              <a:defRPr/>
            </a:pPr>
            <a:r>
              <a:rPr lang="en-US" altLang="en-US" dirty="0">
                <a:latin typeface="Arial" panose="020B0604020202020204" pitchFamily="34" charset="0"/>
              </a:rPr>
              <a:t>Those with good emotional intelligence are aware of their emotional, strengths, weakness.</a:t>
            </a:r>
            <a:endParaRPr lang="en-US" sz="1200" dirty="0">
              <a:solidFill>
                <a:srgbClr val="FFFFFF"/>
              </a:solidFill>
              <a:latin typeface="Corbel" panose="020B0503020204020204" pitchFamily="34" charset="0"/>
            </a:endParaRPr>
          </a:p>
          <a:p>
            <a:pPr marL="647700" lvl="1" indent="-323850">
              <a:lnSpc>
                <a:spcPts val="4200"/>
              </a:lnSpc>
              <a:buFont typeface="Arial"/>
              <a:buChar char="•"/>
            </a:pPr>
            <a:r>
              <a:rPr lang="en-US" sz="1200" dirty="0">
                <a:solidFill>
                  <a:srgbClr val="FFFFFF"/>
                </a:solidFill>
                <a:latin typeface="Corbel" panose="020B0503020204020204" pitchFamily="34" charset="0"/>
              </a:rPr>
              <a:t>Examine how you react to stressful situations</a:t>
            </a:r>
          </a:p>
          <a:p>
            <a:pPr marL="647700" lvl="1" indent="-323850">
              <a:lnSpc>
                <a:spcPts val="4200"/>
              </a:lnSpc>
              <a:buFont typeface="Arial"/>
              <a:buChar char="•"/>
            </a:pPr>
            <a:r>
              <a:rPr lang="en-US" sz="1200" dirty="0">
                <a:solidFill>
                  <a:srgbClr val="FFFFFF"/>
                </a:solidFill>
                <a:latin typeface="Corbel" panose="020B0503020204020204" pitchFamily="34" charset="0"/>
              </a:rPr>
              <a:t>Take responsibility for your actions</a:t>
            </a:r>
          </a:p>
          <a:p>
            <a:pPr marL="647700" lvl="1" indent="-323850">
              <a:lnSpc>
                <a:spcPts val="4200"/>
              </a:lnSpc>
              <a:buFont typeface="Arial"/>
              <a:buChar char="•"/>
            </a:pPr>
            <a:r>
              <a:rPr lang="en-US" sz="1200" dirty="0">
                <a:solidFill>
                  <a:srgbClr val="FFFFFF"/>
                </a:solidFill>
                <a:latin typeface="Corbel" panose="020B0503020204020204" pitchFamily="34" charset="0"/>
              </a:rPr>
              <a:t>Examine how your reactions will affect others, before you take those actions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Social support is essential not only to stress management but even good health. Relationships act as stress buffers, and having healthy relationships actually improves the quality of our lives.</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Social support:</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Involves being accepted, loved and needed just for being yourself</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Can reduce stress and prevent the negative consequences of stress</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Comes in various forms such as instrumental (boss, teacher, etc.), emotional (partner, family member, etc.), informational (counselor, religious leader, etc.), or appraisal (affirmation and feedback in general).</a:t>
            </a:r>
          </a:p>
          <a:p>
            <a:pPr marL="628650" lvl="1"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Just as a healthy relationship can do wonders, we see that social isolation and unhealthy relationship can have a severely negative effect on your quality of life, and increase your levels of stress. Maybe you have a relationship like this in your life? Someone who causes you stress but who you maintain a relationship with. What if you could improve your relationship with this person? </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CA" altLang="en-US" b="1" dirty="0">
                <a:latin typeface="Arial" panose="020B0604020202020204" pitchFamily="34" charset="0"/>
              </a:rPr>
              <a:t>Direct effect</a:t>
            </a:r>
            <a:r>
              <a:rPr lang="en-CA" altLang="en-US" b="0" dirty="0">
                <a:latin typeface="Arial" panose="020B0604020202020204" pitchFamily="34" charset="0"/>
              </a:rPr>
              <a:t>:</a:t>
            </a:r>
            <a:r>
              <a:rPr lang="en-CA" altLang="en-US" b="0" i="0" dirty="0">
                <a:solidFill>
                  <a:srgbClr val="000000"/>
                </a:solidFill>
                <a:effectLst/>
                <a:latin typeface="Open Sans" panose="020F0502020204030204" pitchFamily="34" charset="0"/>
              </a:rPr>
              <a:t> S</a:t>
            </a:r>
            <a:r>
              <a:rPr lang="en-CA" b="0" i="0" dirty="0">
                <a:solidFill>
                  <a:srgbClr val="000000"/>
                </a:solidFill>
                <a:effectLst/>
                <a:latin typeface="Open Sans" panose="020F0502020204030204" pitchFamily="34" charset="0"/>
              </a:rPr>
              <a:t>ocial support has a positive effect on health overall. For example, the social support people get through ordinary interactions, such as talking to a your friend about your day, enables you to keep your emotions in check, thereby improving your mental health.</a:t>
            </a:r>
          </a:p>
          <a:p>
            <a:pPr marL="171450" indent="-171450">
              <a:buFont typeface="Arial" panose="020B0604020202020204" pitchFamily="34" charset="0"/>
              <a:buChar char="•"/>
            </a:pPr>
            <a:r>
              <a:rPr lang="en-CA" b="1" i="0" dirty="0">
                <a:solidFill>
                  <a:srgbClr val="000000"/>
                </a:solidFill>
                <a:effectLst/>
                <a:latin typeface="Open Sans" panose="020B0606030504020204" pitchFamily="34" charset="0"/>
              </a:rPr>
              <a:t>The stress-buffering model</a:t>
            </a:r>
            <a:r>
              <a:rPr lang="en-CA" b="0" i="0" dirty="0">
                <a:solidFill>
                  <a:srgbClr val="000000"/>
                </a:solidFill>
                <a:effectLst/>
                <a:latin typeface="Open Sans" panose="020B0606030504020204" pitchFamily="34" charset="0"/>
              </a:rPr>
              <a:t> says that social support can help people cope with a stressful situation by protecting (or buffering) them from the bad health effects linked to stress. For example, your partner cooking dinner after you come home from a long day at work.</a:t>
            </a:r>
            <a:endParaRPr lang="en-CA" b="0" i="0" dirty="0">
              <a:solidFill>
                <a:srgbClr val="000000"/>
              </a:solidFill>
              <a:effectLst/>
              <a:latin typeface="Open Sans" panose="020F0502020204030204" pitchFamily="34" charset="0"/>
            </a:endParaRPr>
          </a:p>
          <a:p>
            <a:br>
              <a:rPr lang="en-CA" altLang="en-US" b="0" dirty="0">
                <a:latin typeface="Arial" panose="020B0604020202020204" pitchFamily="34" charset="0"/>
              </a:rPr>
            </a:br>
            <a:r>
              <a:rPr lang="en-CA" altLang="en-US" b="0" dirty="0">
                <a:latin typeface="Arial" panose="020B0604020202020204" pitchFamily="34" charset="0"/>
              </a:rPr>
              <a:t>Social support creates:</a:t>
            </a:r>
          </a:p>
          <a:p>
            <a:pPr marL="171450" indent="-171450">
              <a:buFont typeface="Arial" panose="020B0604020202020204" pitchFamily="34" charset="0"/>
              <a:buChar char="•"/>
            </a:pPr>
            <a:r>
              <a:rPr lang="en-CA" altLang="en-US" b="1" dirty="0">
                <a:latin typeface="Arial" panose="020B0604020202020204" pitchFamily="34" charset="0"/>
              </a:rPr>
              <a:t>Sense of belonging.</a:t>
            </a:r>
            <a:r>
              <a:rPr lang="en-CA" altLang="en-US" dirty="0">
                <a:latin typeface="Arial" panose="020B0604020202020204" pitchFamily="34" charset="0"/>
              </a:rPr>
              <a:t> Spending time with people helps ward off loneliness. Just knowing you're not alone can go a long way toward coping with stress.</a:t>
            </a:r>
          </a:p>
          <a:p>
            <a:pPr marL="171450" indent="-171450">
              <a:buFont typeface="Arial" panose="020B0604020202020204" pitchFamily="34" charset="0"/>
              <a:buChar char="•"/>
            </a:pPr>
            <a:r>
              <a:rPr lang="en-CA" altLang="en-US" b="1" dirty="0">
                <a:latin typeface="Arial" panose="020B0604020202020204" pitchFamily="34" charset="0"/>
              </a:rPr>
              <a:t>Increased sense of self-worth.</a:t>
            </a:r>
            <a:r>
              <a:rPr lang="en-CA" altLang="en-US" dirty="0">
                <a:latin typeface="Arial" panose="020B0604020202020204" pitchFamily="34" charset="0"/>
              </a:rPr>
              <a:t> Having people who call you a friend reinforces the idea that you're a good person to be around.</a:t>
            </a:r>
          </a:p>
          <a:p>
            <a:pPr marL="171450" indent="-171450">
              <a:buFont typeface="Arial" panose="020B0604020202020204" pitchFamily="34" charset="0"/>
              <a:buChar char="•"/>
            </a:pPr>
            <a:r>
              <a:rPr lang="en-CA" altLang="en-US" b="1" dirty="0">
                <a:latin typeface="Arial" panose="020B0604020202020204" pitchFamily="34" charset="0"/>
              </a:rPr>
              <a:t>Feeling of security.</a:t>
            </a:r>
            <a:r>
              <a:rPr lang="en-CA" altLang="en-US" dirty="0">
                <a:latin typeface="Arial" panose="020B0604020202020204" pitchFamily="34" charset="0"/>
              </a:rPr>
              <a:t> Your social network gives you access to information, advice, guidance and other types of assistance should you need them. It's comforting to know that you have people you can turn to in a time of need.</a:t>
            </a:r>
          </a:p>
          <a:p>
            <a:endParaRPr lang="en-US" altLang="en-US"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altLang="en-US" b="1" dirty="0">
                <a:latin typeface="Arial" panose="020B0604020202020204" pitchFamily="34" charset="0"/>
              </a:rPr>
              <a:t>Instrumental: </a:t>
            </a:r>
            <a:r>
              <a:rPr lang="en-CA" altLang="en-US" dirty="0">
                <a:latin typeface="Arial" panose="020B0604020202020204" pitchFamily="34" charset="0"/>
              </a:rPr>
              <a:t>Tangible aid and service- Her husband decides to work from home 2 days per week to baby-sit the children while she attends her chemotherapy</a:t>
            </a:r>
          </a:p>
          <a:p>
            <a:pPr marL="171450" indent="-171450">
              <a:buFont typeface="Arial" panose="020B0604020202020204" pitchFamily="34" charset="0"/>
              <a:buChar char="•"/>
            </a:pPr>
            <a:r>
              <a:rPr lang="en-CA" altLang="en-US" b="1" dirty="0">
                <a:latin typeface="Arial" panose="020B0604020202020204" pitchFamily="34" charset="0"/>
              </a:rPr>
              <a:t>Emotional: </a:t>
            </a:r>
            <a:r>
              <a:rPr lang="en-CA" altLang="en-US" dirty="0">
                <a:latin typeface="Arial" panose="020B0604020202020204" pitchFamily="34" charset="0"/>
              </a:rPr>
              <a:t>Expressions of empathy, love, trust and caring- Close friends and family members provide hope and a listening ear</a:t>
            </a:r>
          </a:p>
          <a:p>
            <a:pPr marL="171450" indent="-171450">
              <a:buFont typeface="Arial" panose="020B0604020202020204" pitchFamily="34" charset="0"/>
              <a:buChar char="•"/>
            </a:pPr>
            <a:r>
              <a:rPr lang="en-CA" altLang="en-US" b="1" dirty="0">
                <a:latin typeface="Arial" panose="020B0604020202020204" pitchFamily="34" charset="0"/>
              </a:rPr>
              <a:t>Informational: </a:t>
            </a:r>
            <a:r>
              <a:rPr lang="en-CA" altLang="en-US" dirty="0">
                <a:latin typeface="Arial" panose="020B0604020202020204" pitchFamily="34" charset="0"/>
              </a:rPr>
              <a:t>Advice, suggestions, and information- Doctors provide facts about breast cancer and guidance during the treatment process Her mother offers advice about her own chemotherapy treatment 3 years prior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begin, please feel free to open up this video, keep in the background and and enjoy some chill, lo-fi beats as you navigate through this lecture. Or watch the video in between work sessions to destress and refocus.</a:t>
            </a:r>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80428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Remember that a goal of building your social support network is to reduce your stress level, not add to it. Watch for situations that seem to drain your energy. For example, avoid spending too much time with someone who is constantly negative and critical. Similarly, steer clear of people involved in unhealthy behaviors, such as alcohol or substance abuse.</a:t>
            </a:r>
          </a:p>
          <a:p>
            <a:endParaRPr lang="en-US" dirty="0"/>
          </a:p>
          <a:p>
            <a:r>
              <a:rPr lang="en-US" dirty="0"/>
              <a:t>Taking the time to build a social support network is a wise investment not only in your mental well-being but also in your physical health and longevity. Start making more friends or improving the relationships you already have. Whether you're the one getting the support or the one doling out the encouragement, you'll reap rewards.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1" i="0" kern="1200" dirty="0">
                <a:solidFill>
                  <a:schemeClr val="tx1"/>
                </a:solidFill>
                <a:effectLst/>
                <a:latin typeface="+mn-lt"/>
                <a:ea typeface="+mn-ea"/>
                <a:cs typeface="+mn-cs"/>
              </a:rPr>
              <a:t>Words of affirmation</a:t>
            </a:r>
          </a:p>
          <a:p>
            <a:r>
              <a:rPr lang="en-CA" sz="1200" b="0" i="0" kern="1200" dirty="0">
                <a:solidFill>
                  <a:schemeClr val="tx1"/>
                </a:solidFill>
                <a:effectLst/>
                <a:latin typeface="+mn-lt"/>
                <a:ea typeface="+mn-ea"/>
                <a:cs typeface="+mn-cs"/>
              </a:rPr>
              <a:t>These are verbal expressions of care and affection. Think: "Thanks for putting the kids to bed" or "You looked really nice today." Conversely, insults can be particularly upsetting to people who favor words of affirmation.</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Quality time</a:t>
            </a:r>
          </a:p>
          <a:p>
            <a:r>
              <a:rPr lang="en-CA" sz="1200" b="0" i="0" kern="1200" dirty="0">
                <a:solidFill>
                  <a:schemeClr val="tx1"/>
                </a:solidFill>
                <a:effectLst/>
                <a:latin typeface="+mn-lt"/>
                <a:ea typeface="+mn-ea"/>
                <a:cs typeface="+mn-cs"/>
              </a:rPr>
              <a:t>Love and affection are expressed through this love language when someone gives someone else their undivided attention. People with this love language are looking for quality over quantity. So, when you get together, they feel loved if you are present and focused on them.</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Receiving gifts</a:t>
            </a:r>
          </a:p>
          <a:p>
            <a:r>
              <a:rPr lang="en-CA" sz="1200" b="0" i="0" kern="1200" dirty="0">
                <a:solidFill>
                  <a:schemeClr val="tx1"/>
                </a:solidFill>
                <a:effectLst/>
                <a:latin typeface="+mn-lt"/>
                <a:ea typeface="+mn-ea"/>
                <a:cs typeface="+mn-cs"/>
              </a:rPr>
              <a:t>To a person whose love language is receiving gifts, gift-giving is symbolic of love and affection in their mind. They treasure not only the gift itself but also the time and effort the gift giver put into it. What's more, they do not necessarily expect large or expensive gifts, the love language receiving gifts is more what is behind the gift that appeals to them.</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Acts of service</a:t>
            </a:r>
          </a:p>
          <a:p>
            <a:r>
              <a:rPr lang="en-CA" sz="1200" b="0" i="0" kern="1200" dirty="0">
                <a:solidFill>
                  <a:schemeClr val="tx1"/>
                </a:solidFill>
                <a:effectLst/>
                <a:latin typeface="+mn-lt"/>
                <a:ea typeface="+mn-ea"/>
                <a:cs typeface="+mn-cs"/>
              </a:rPr>
              <a:t>When someone's primary love language is acts of service, they feel loved and appreciated when people do nice things for them. Whether it's helping with the dishes or putting gas in the car, little acts of service go straight to the person's heart. They love when people do little things for them and often can be found doing little things for others.</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Physical touch</a:t>
            </a:r>
          </a:p>
          <a:p>
            <a:r>
              <a:rPr lang="en-CA" sz="1200" b="0" i="0" kern="1200" dirty="0">
                <a:solidFill>
                  <a:schemeClr val="tx1"/>
                </a:solidFill>
                <a:effectLst/>
                <a:latin typeface="+mn-lt"/>
                <a:ea typeface="+mn-ea"/>
                <a:cs typeface="+mn-cs"/>
              </a:rPr>
              <a:t>A person with this love language feels loved through physical affection. Those who have physical touch as their primary love language feel loved when their partner shows physical affection in some way like holding their hand, touching their arm, or giving them a massage at the end of the day.</a:t>
            </a:r>
            <a:br>
              <a:rPr lang="en-CA" dirty="0"/>
            </a:br>
            <a:endParaRPr lang="en-US" alt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Find out your love language </a:t>
            </a:r>
          </a:p>
          <a:p>
            <a:r>
              <a:rPr lang="en-US" dirty="0"/>
              <a:t>https://</a:t>
            </a:r>
            <a:r>
              <a:rPr lang="en-US" dirty="0" err="1"/>
              <a:t>www.goodnet.org</a:t>
            </a:r>
            <a:r>
              <a:rPr lang="en-US" dirty="0"/>
              <a:t>/articles/5-love-languages-which-one-are-you</a:t>
            </a:r>
          </a:p>
          <a:p>
            <a:endParaRPr lang="en-US" dirty="0"/>
          </a:p>
          <a:p>
            <a:r>
              <a:rPr lang="en-US" dirty="0"/>
              <a:t>You don’t have to watch the whole thing- they’re just my </a:t>
            </a:r>
            <a:r>
              <a:rPr lang="en-US" dirty="0" err="1"/>
              <a:t>favourite</a:t>
            </a:r>
            <a:r>
              <a:rPr lang="en-US" dirty="0"/>
              <a:t> YouTubers so I wanted to share </a:t>
            </a:r>
            <a:r>
              <a:rPr lang="en-US" dirty="0">
                <a:sym typeface="Wingdings" pitchFamily="2" charset="2"/>
              </a:rPr>
              <a:t></a:t>
            </a:r>
            <a:endParaRPr lang="en-US" dirty="0"/>
          </a:p>
          <a:p>
            <a:r>
              <a:rPr lang="en-US" dirty="0"/>
              <a:t>https://</a:t>
            </a:r>
            <a:r>
              <a:rPr lang="en-US" dirty="0" err="1"/>
              <a:t>www.youtube.com</a:t>
            </a:r>
            <a:r>
              <a:rPr lang="en-US" dirty="0"/>
              <a:t>/</a:t>
            </a:r>
            <a:r>
              <a:rPr lang="en-US" dirty="0" err="1"/>
              <a:t>watch?v</a:t>
            </a:r>
            <a:r>
              <a:rPr lang="en-US" dirty="0"/>
              <a:t>=U4FTBKpxw1U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CA" sz="1200" b="0" i="0" kern="1200" dirty="0">
                <a:solidFill>
                  <a:schemeClr val="tx1"/>
                </a:solidFill>
                <a:effectLst/>
                <a:latin typeface="+mn-lt"/>
                <a:ea typeface="+mn-ea"/>
                <a:cs typeface="+mn-cs"/>
              </a:rPr>
              <a:t>May experience one or more of the following traits: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Care-taking role: attracted to needy people in a desire to take care of them</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Low self-worth: an inability to see ones own value</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Obsessive: likes fixing others, and will work hard to do so</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Controlling: will try to control others in an effort to manage or act out a previous trauma</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Dependency: a fear of losing anything or anyone</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Poor communication: trouble communicating what they truly mean to others or will rely on others to communicate for them</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Weak boundaries: continuously allowing others to do what they want at the expense of their own feelings.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Lack of trust: fear of abandonment</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Anger: absorbs feelings of hurt &amp; anger from others</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Sexual issues: difficulty being forthright with partners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=Qy_2xDcjC1E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CA" sz="1200" b="0" i="0" kern="1200" dirty="0">
                <a:solidFill>
                  <a:schemeClr val="tx1"/>
                </a:solidFill>
                <a:effectLst/>
                <a:latin typeface="+mn-lt"/>
                <a:ea typeface="+mn-ea"/>
                <a:cs typeface="+mn-cs"/>
              </a:rPr>
              <a:t>The line between healthy, supportive behaviors and codependent ones can sometimes be a bit blurry. After all, it’s normal to want to help your partner, especially if they’re having a tough time.</a:t>
            </a:r>
          </a:p>
          <a:p>
            <a:r>
              <a:rPr lang="en-CA" sz="1200" b="0" i="0" kern="1200" dirty="0">
                <a:solidFill>
                  <a:schemeClr val="tx1"/>
                </a:solidFill>
                <a:effectLst/>
                <a:latin typeface="+mn-lt"/>
                <a:ea typeface="+mn-ea"/>
                <a:cs typeface="+mn-cs"/>
              </a:rPr>
              <a:t>Once you’ve got a handle on what codependency actually looks like, take a step back and try to identify any recurring patterns in your current and past relationships. Do you have a tendency to gravitate toward people who need a lot of help? Do you have a hard time asking your partner for help?</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Signs of healthy love:</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partners trust themselves and each other</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both partners feel secure in their own self-worth</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partners can compromise</a:t>
            </a:r>
          </a:p>
          <a:p>
            <a:pPr marL="171450" indent="-171450">
              <a:buFont typeface="Arial" panose="020B0604020202020204" pitchFamily="34" charset="0"/>
              <a:buChar char="•"/>
            </a:pPr>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Listen with empathy, but stop there.</a:t>
            </a:r>
            <a:r>
              <a:rPr lang="en-CA" sz="1200" b="0" i="0" kern="1200" dirty="0">
                <a:solidFill>
                  <a:schemeClr val="tx1"/>
                </a:solidFill>
                <a:effectLst/>
                <a:latin typeface="+mn-lt"/>
                <a:ea typeface="+mn-ea"/>
                <a:cs typeface="+mn-cs"/>
              </a:rPr>
              <a:t> Unless you’re involved with the problem, don’t offer solutions or try to fix it for them.</a:t>
            </a:r>
          </a:p>
          <a:p>
            <a:r>
              <a:rPr lang="en-CA" sz="1200" b="1" i="0" kern="1200" dirty="0">
                <a:solidFill>
                  <a:schemeClr val="tx1"/>
                </a:solidFill>
                <a:effectLst/>
                <a:latin typeface="+mn-lt"/>
                <a:ea typeface="+mn-ea"/>
                <a:cs typeface="+mn-cs"/>
              </a:rPr>
              <a:t>Practice polite refusals.</a:t>
            </a:r>
            <a:r>
              <a:rPr lang="en-CA" sz="1200" b="0" i="0" kern="1200" dirty="0">
                <a:solidFill>
                  <a:schemeClr val="tx1"/>
                </a:solidFill>
                <a:effectLst/>
                <a:latin typeface="+mn-lt"/>
                <a:ea typeface="+mn-ea"/>
                <a:cs typeface="+mn-cs"/>
              </a:rPr>
              <a:t> Try “I’m sorry, but I’m not free at the moment” or “I’d rather not tonight, but maybe another time.”</a:t>
            </a:r>
          </a:p>
          <a:p>
            <a:r>
              <a:rPr lang="en-CA" sz="1200" b="1" i="0" kern="1200" dirty="0">
                <a:solidFill>
                  <a:schemeClr val="tx1"/>
                </a:solidFill>
                <a:effectLst/>
                <a:latin typeface="+mn-lt"/>
                <a:ea typeface="+mn-ea"/>
                <a:cs typeface="+mn-cs"/>
              </a:rPr>
              <a:t>Question yourself.</a:t>
            </a:r>
            <a:r>
              <a:rPr lang="en-CA" sz="1200" b="0" i="0" kern="1200" dirty="0">
                <a:solidFill>
                  <a:schemeClr val="tx1"/>
                </a:solidFill>
                <a:effectLst/>
                <a:latin typeface="+mn-lt"/>
                <a:ea typeface="+mn-ea"/>
                <a:cs typeface="+mn-cs"/>
              </a:rPr>
              <a:t> Before you do something, ask yourself the following questions:</a:t>
            </a:r>
          </a:p>
          <a:p>
            <a:pPr marL="171450" lvl="0" indent="-171450">
              <a:buFont typeface="Arial" panose="020B0604020202020204" pitchFamily="34" charset="0"/>
              <a:buChar char="•"/>
            </a:pPr>
            <a:r>
              <a:rPr lang="en-CA" sz="1200" b="0" i="0" kern="1200" dirty="0">
                <a:solidFill>
                  <a:schemeClr val="tx1"/>
                </a:solidFill>
                <a:effectLst/>
                <a:latin typeface="+mn-lt"/>
                <a:ea typeface="+mn-ea"/>
                <a:cs typeface="+mn-cs"/>
              </a:rPr>
              <a:t>Why am I doing this?</a:t>
            </a:r>
          </a:p>
          <a:p>
            <a:pPr marL="171450" lvl="0" indent="-171450">
              <a:buFont typeface="Arial" panose="020B0604020202020204" pitchFamily="34" charset="0"/>
              <a:buChar char="•"/>
            </a:pPr>
            <a:r>
              <a:rPr lang="en-CA" sz="1200" b="0" i="0" kern="1200" dirty="0">
                <a:solidFill>
                  <a:schemeClr val="tx1"/>
                </a:solidFill>
                <a:effectLst/>
                <a:latin typeface="+mn-lt"/>
                <a:ea typeface="+mn-ea"/>
                <a:cs typeface="+mn-cs"/>
              </a:rPr>
              <a:t>Do I want to or do I feel I have to?</a:t>
            </a:r>
          </a:p>
          <a:p>
            <a:pPr marL="171450" lvl="0" indent="-171450">
              <a:buFont typeface="Arial" panose="020B0604020202020204" pitchFamily="34" charset="0"/>
              <a:buChar char="•"/>
            </a:pPr>
            <a:r>
              <a:rPr lang="en-CA" sz="1200" b="0" i="0" kern="1200" dirty="0">
                <a:solidFill>
                  <a:schemeClr val="tx1"/>
                </a:solidFill>
                <a:effectLst/>
                <a:latin typeface="+mn-lt"/>
                <a:ea typeface="+mn-ea"/>
                <a:cs typeface="+mn-cs"/>
              </a:rPr>
              <a:t>Will this drain any of my resources?</a:t>
            </a:r>
          </a:p>
          <a:p>
            <a:pPr marL="171450" lvl="0" indent="-171450">
              <a:buFont typeface="Arial" panose="020B0604020202020204" pitchFamily="34" charset="0"/>
              <a:buChar char="•"/>
            </a:pPr>
            <a:r>
              <a:rPr lang="en-CA" sz="1200" b="0" i="0" kern="1200" dirty="0">
                <a:solidFill>
                  <a:schemeClr val="tx1"/>
                </a:solidFill>
                <a:effectLst/>
                <a:latin typeface="+mn-lt"/>
                <a:ea typeface="+mn-ea"/>
                <a:cs typeface="+mn-cs"/>
              </a:rPr>
              <a:t>Will I still have energy to meet my own needs?</a:t>
            </a:r>
          </a:p>
          <a:p>
            <a:endParaRPr lang="en-CA" sz="1200" b="0" i="0" kern="1200" dirty="0">
              <a:solidFill>
                <a:schemeClr val="tx1"/>
              </a:solidFill>
              <a:effectLst/>
              <a:latin typeface="+mn-lt"/>
              <a:ea typeface="+mn-ea"/>
              <a:cs typeface="+mn-cs"/>
            </a:endParaRPr>
          </a:p>
          <a:p>
            <a:pPr marL="0" indent="0">
              <a:buFont typeface="Arial" panose="020B0604020202020204" pitchFamily="34" charset="0"/>
              <a:buNone/>
            </a:pPr>
            <a:endParaRPr lang="en-CA" sz="1200" b="0" i="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Personal boundaries are the limits and rules we set in a relationship to define what is acceptable, and what is not. Boundaries are influenced by our values and culture. Boundaries—which can be porous, healthy, or rigid—may differ from relationship to relationship.</a:t>
            </a:r>
          </a:p>
          <a:p>
            <a:endParaRPr lang="en-US" dirty="0"/>
          </a:p>
          <a:p>
            <a:r>
              <a:rPr lang="en-US" dirty="0"/>
              <a:t>Someone with porous boundaries lets almost anyone get close to them, while someone with rigid boundaries keeps almost everyone at a distance. By contrast, someone with healthy boundaries is selective about whom to let in and keep out. Healthy boundaries allow a person to form close, safe, and trusting relationships while remaining true to their own values and needs.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CA" dirty="0"/>
              <a:t>Personal boundaries are the limits and rules we set for ourselves within relationships. A person with healthy boundaries can say “no” to others when they want to, but they are also comfortable opening themselves up to intimacy and close relationships.</a:t>
            </a:r>
            <a:endParaRPr lang="en-CA" sz="1200" b="0" i="0"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=xr0Gpp7JH3I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=Xsqx4EsrWgU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altLang="en-US" dirty="0">
                <a:latin typeface="Arial" panose="020B0604020202020204" pitchFamily="34" charset="0"/>
              </a:rPr>
              <a:t>Assertiveness is the ability to honestly express your opinions, feelings, attitudes, and rights, without undue anxiety, in a way that doesn't infringe on the rights of others.</a:t>
            </a:r>
          </a:p>
          <a:p>
            <a:endParaRPr lang="en-CA" altLang="en-US" dirty="0">
              <a:latin typeface="Arial" panose="020B0604020202020204" pitchFamily="34" charset="0"/>
            </a:endParaRPr>
          </a:p>
          <a:p>
            <a:r>
              <a:rPr lang="en-CA" altLang="en-US" dirty="0">
                <a:latin typeface="Arial" panose="020B0604020202020204" pitchFamily="34" charset="0"/>
              </a:rPr>
              <a:t>Being clear about what you feel, what you need and how it can be achieved</a:t>
            </a:r>
          </a:p>
          <a:p>
            <a:r>
              <a:rPr lang="en-CA" altLang="en-US" dirty="0">
                <a:latin typeface="Arial" panose="020B0604020202020204" pitchFamily="34" charset="0"/>
              </a:rPr>
              <a:t>Being able to communicate calmly without attacking another person</a:t>
            </a:r>
          </a:p>
          <a:p>
            <a:r>
              <a:rPr lang="en-CA" altLang="en-US" dirty="0">
                <a:latin typeface="Arial" panose="020B0604020202020204" pitchFamily="34" charset="0"/>
              </a:rPr>
              <a:t>Saying "yes" when you want to, and saying "no" when you mean "no" (rather than agreeing to do something just to please someone else)</a:t>
            </a:r>
          </a:p>
          <a:p>
            <a:r>
              <a:rPr lang="en-CA" altLang="en-US" dirty="0">
                <a:latin typeface="Arial" panose="020B0604020202020204" pitchFamily="34" charset="0"/>
              </a:rPr>
              <a:t>Being able to talk openly about yourself and being able to listen to others</a:t>
            </a:r>
          </a:p>
          <a:p>
            <a:r>
              <a:rPr lang="en-CA" altLang="en-US" dirty="0">
                <a:latin typeface="Arial" panose="020B0604020202020204" pitchFamily="34" charset="0"/>
              </a:rPr>
              <a:t>Being able to give and receive positive and negative feedback</a:t>
            </a:r>
          </a:p>
          <a:p>
            <a:pPr eaLnBrk="1" hangingPunct="1"/>
            <a:endParaRPr lang="en-US" altLang="en-US" dirty="0">
              <a:latin typeface="Arial" panose="020B0604020202020204" pitchFamily="34" charset="0"/>
            </a:endParaRPr>
          </a:p>
          <a:p>
            <a:r>
              <a:rPr lang="en-CA" altLang="en-US" dirty="0">
                <a:latin typeface="Arial" panose="020B0604020202020204" pitchFamily="34" charset="0"/>
              </a:rPr>
              <a:t>If you don't know how to  be assertive, you might experience :</a:t>
            </a:r>
          </a:p>
          <a:p>
            <a:r>
              <a:rPr lang="en-CA" altLang="en-US" b="1" dirty="0">
                <a:latin typeface="Arial" panose="020B0604020202020204" pitchFamily="34" charset="0"/>
              </a:rPr>
              <a:t>Depression</a:t>
            </a:r>
            <a:r>
              <a:rPr lang="en-CA" altLang="en-US" dirty="0">
                <a:latin typeface="Arial" panose="020B0604020202020204" pitchFamily="34" charset="0"/>
              </a:rPr>
              <a:t>. From anger turned inward, a sense of being helpless, hopeless, with no control over your life.</a:t>
            </a:r>
          </a:p>
          <a:p>
            <a:r>
              <a:rPr lang="en-CA" altLang="en-US" b="1" dirty="0">
                <a:latin typeface="Arial" panose="020B0604020202020204" pitchFamily="34" charset="0"/>
              </a:rPr>
              <a:t>Resentment</a:t>
            </a:r>
            <a:r>
              <a:rPr lang="en-CA" altLang="en-US" dirty="0">
                <a:latin typeface="Arial" panose="020B0604020202020204" pitchFamily="34" charset="0"/>
              </a:rPr>
              <a:t>. Anger at others for manipulating or taking advantage of me.</a:t>
            </a:r>
          </a:p>
          <a:p>
            <a:r>
              <a:rPr lang="en-CA" altLang="en-US" b="1" dirty="0">
                <a:latin typeface="Arial" panose="020B0604020202020204" pitchFamily="34" charset="0"/>
              </a:rPr>
              <a:t>Frustration</a:t>
            </a:r>
            <a:r>
              <a:rPr lang="en-CA" altLang="en-US" dirty="0">
                <a:latin typeface="Arial" panose="020B0604020202020204" pitchFamily="34" charset="0"/>
              </a:rPr>
              <a:t>. How could I be such a wimp? Why did I let someone victimize 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General attitude:</a:t>
            </a:r>
          </a:p>
          <a:p>
            <a:pPr marL="171450" indent="-171450">
              <a:buFont typeface="Arial" panose="020B0604020202020204" pitchFamily="34" charset="0"/>
              <a:buChar char="•"/>
            </a:pPr>
            <a:r>
              <a:rPr lang="en-US" dirty="0"/>
              <a:t>Voice, eyes, body posture, hands, all can determine your level of assertiveness.</a:t>
            </a:r>
          </a:p>
          <a:p>
            <a:endParaRPr lang="en-US" dirty="0"/>
          </a:p>
          <a:p>
            <a:r>
              <a:rPr lang="en-US" dirty="0"/>
              <a:t>While listening:</a:t>
            </a:r>
          </a:p>
          <a:p>
            <a:pPr marL="171450" indent="-171450">
              <a:buFont typeface="Arial" panose="020B0604020202020204" pitchFamily="34" charset="0"/>
              <a:buChar char="•"/>
            </a:pPr>
            <a:r>
              <a:rPr lang="en-US" dirty="0"/>
              <a:t>Paying close attention to what is being said</a:t>
            </a:r>
          </a:p>
          <a:p>
            <a:pPr marL="171450" indent="-171450">
              <a:buFont typeface="Arial" panose="020B0604020202020204" pitchFamily="34" charset="0"/>
              <a:buChar char="•"/>
            </a:pPr>
            <a:r>
              <a:rPr lang="en-US" dirty="0"/>
              <a:t>Assured manner</a:t>
            </a:r>
          </a:p>
          <a:p>
            <a:pPr marL="171450" indent="-171450">
              <a:buFont typeface="Arial" panose="020B0604020202020204" pitchFamily="34" charset="0"/>
              <a:buChar char="•"/>
            </a:pPr>
            <a:r>
              <a:rPr lang="en-US" dirty="0"/>
              <a:t>Showing concern and strength</a:t>
            </a:r>
          </a:p>
          <a:p>
            <a:pPr marL="171450" indent="-171450">
              <a:buFont typeface="Arial" panose="020B0604020202020204" pitchFamily="34" charset="0"/>
              <a:buChar char="•"/>
            </a:pPr>
            <a:r>
              <a:rPr lang="en-US" dirty="0"/>
              <a:t>Seeking fairness</a:t>
            </a:r>
          </a:p>
          <a:p>
            <a:pPr marL="171450" indent="-171450">
              <a:buFont typeface="Arial" panose="020B0604020202020204" pitchFamily="34" charset="0"/>
              <a:buChar char="•"/>
            </a:pPr>
            <a:r>
              <a:rPr lang="en-US" dirty="0"/>
              <a:t>Relaxed gestures</a:t>
            </a:r>
          </a:p>
          <a:p>
            <a:pPr marL="171450" indent="-171450">
              <a:buFont typeface="Arial" panose="020B0604020202020204" pitchFamily="34" charset="0"/>
              <a:buChar char="•"/>
            </a:pPr>
            <a:r>
              <a:rPr lang="en-US" dirty="0"/>
              <a:t>Making eye contact but not staring</a:t>
            </a:r>
          </a:p>
          <a:p>
            <a:pPr marL="171450" indent="-171450">
              <a:buFont typeface="Arial" panose="020B0604020202020204" pitchFamily="34" charset="0"/>
              <a:buChar char="•"/>
            </a:pPr>
            <a:r>
              <a:rPr lang="en-US" dirty="0"/>
              <a:t>Voice is firm, warm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PASSIVENESS</a:t>
            </a:r>
          </a:p>
          <a:p>
            <a:r>
              <a:rPr lang="en-US" dirty="0"/>
              <a:t>Not expressing feelings, needs, and ideas; ignoring personal rights; and allowing others to infringe upon them. Non-assertive persons often let other people choose for them and end up feeling disappointed in themselves and angry with them; at best, they can be described as passive, at worst as a doormat. People often choose non-assertive behavior to avoid unpleasant situations, tension, conflict, and confrontation.</a:t>
            </a:r>
          </a:p>
          <a:p>
            <a:endParaRPr lang="en-US" dirty="0"/>
          </a:p>
          <a:p>
            <a:r>
              <a:rPr lang="en-US" dirty="0"/>
              <a:t>Not saying much but hoping someone will guess what you want.</a:t>
            </a:r>
          </a:p>
          <a:p>
            <a:r>
              <a:rPr lang="en-US" dirty="0"/>
              <a:t>Looking like you don’t mean what you say.</a:t>
            </a:r>
          </a:p>
          <a:p>
            <a:r>
              <a:rPr lang="en-US" dirty="0"/>
              <a:t>Willing to lose.</a:t>
            </a:r>
          </a:p>
          <a:p>
            <a:r>
              <a:rPr lang="en-US" dirty="0"/>
              <a:t>Voice is weak, hesitant, soft, rising inflection at end of statements.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Characteristics of aggressive behavior include expressing your feelings, needs, and ideas at the expense of others.</a:t>
            </a:r>
          </a:p>
          <a:p>
            <a:r>
              <a:rPr lang="en-US" dirty="0"/>
              <a:t>Aggressive persons stand up for their rights, but ignore the rights of others; they may dominate or humiliate other people. </a:t>
            </a:r>
          </a:p>
          <a:p>
            <a:r>
              <a:rPr lang="en-US" dirty="0"/>
              <a:t>While this behavior is expressive, it is also defensive, hostile, and self-defeating.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Exaggerated show of strength</a:t>
            </a:r>
          </a:p>
          <a:p>
            <a:pPr marL="171450" indent="-171450">
              <a:buFont typeface="Arial" panose="020B0604020202020204" pitchFamily="34" charset="0"/>
              <a:buChar char="•"/>
            </a:pPr>
            <a:r>
              <a:rPr lang="en-US" dirty="0"/>
              <a:t>Sarcastic style</a:t>
            </a:r>
          </a:p>
          <a:p>
            <a:pPr marL="171450" indent="-171450">
              <a:buFont typeface="Arial" panose="020B0604020202020204" pitchFamily="34" charset="0"/>
              <a:buChar char="•"/>
            </a:pPr>
            <a:r>
              <a:rPr lang="en-US" dirty="0"/>
              <a:t>Air of superiority</a:t>
            </a:r>
          </a:p>
          <a:p>
            <a:pPr marL="171450" indent="-171450">
              <a:buFont typeface="Arial" panose="020B0604020202020204" pitchFamily="34" charset="0"/>
              <a:buChar char="•"/>
            </a:pPr>
            <a:r>
              <a:rPr lang="en-US" dirty="0"/>
              <a:t>Need to win</a:t>
            </a:r>
          </a:p>
          <a:p>
            <a:pPr marL="171450" indent="-171450">
              <a:buFont typeface="Arial" panose="020B0604020202020204" pitchFamily="34" charset="0"/>
              <a:buChar char="•"/>
            </a:pPr>
            <a:r>
              <a:rPr lang="en-US" dirty="0"/>
              <a:t>Eyes: Narrowed, cold staring</a:t>
            </a:r>
          </a:p>
          <a:p>
            <a:pPr marL="171450" indent="-171450">
              <a:buFont typeface="Arial" panose="020B0604020202020204" pitchFamily="34" charset="0"/>
              <a:buChar char="•"/>
            </a:pPr>
            <a:r>
              <a:rPr lang="en-US" dirty="0"/>
              <a:t>Expressionless, as though looking through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Tx/>
              <a:buChar char="•"/>
            </a:pPr>
            <a:r>
              <a:rPr lang="en-US" altLang="en-US" dirty="0">
                <a:latin typeface="Arial" panose="020B0604020202020204" pitchFamily="34" charset="0"/>
              </a:rPr>
              <a:t>Assertive people tend to have fewer conflicts in their dealings with others, which translates into much less stress in their lives.</a:t>
            </a:r>
          </a:p>
          <a:p>
            <a:pPr marL="171450" indent="-171450">
              <a:buFontTx/>
              <a:buChar char="•"/>
            </a:pPr>
            <a:r>
              <a:rPr lang="en-US" altLang="en-US" dirty="0">
                <a:latin typeface="Arial" panose="020B0604020202020204" pitchFamily="34" charset="0"/>
              </a:rPr>
              <a:t>They get their needs met — which also means less stressing over unmet needs, and help others get their needs met, too.</a:t>
            </a:r>
          </a:p>
          <a:p>
            <a:pPr marL="171450" indent="-171450">
              <a:buFontTx/>
              <a:buChar char="•"/>
            </a:pPr>
            <a:r>
              <a:rPr lang="en-CA" altLang="en-US" dirty="0">
                <a:latin typeface="Arial" panose="020B0604020202020204" pitchFamily="34" charset="0"/>
              </a:rPr>
              <a:t>Aggressiveness tends to alienate others and create unnecessary stress. Those on the receiving end of aggressive behavior tend to feel attacked and often avoid the aggressive individual.</a:t>
            </a:r>
          </a:p>
          <a:p>
            <a:pPr marL="171450" indent="-171450">
              <a:buFontTx/>
              <a:buChar char="•"/>
            </a:pPr>
            <a:r>
              <a:rPr lang="en-CA" altLang="en-US" dirty="0">
                <a:latin typeface="Arial" panose="020B0604020202020204" pitchFamily="34" charset="0"/>
              </a:rPr>
              <a:t>Passive people aim to avoid conflict by avoiding communication about their needs and feelings, but this behavior damages relationships in the long run. They may feel like victims, but continue to avoid confrontation, becoming increasingly angry until, when they finally do say something, it comes out aggressively.</a:t>
            </a:r>
            <a:endParaRPr lang="en-US" altLang="en-US"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Describes a behavior that has a negative impact on the speaker. </a:t>
            </a:r>
            <a:br>
              <a:rPr lang="en-US" dirty="0"/>
            </a:br>
            <a:r>
              <a:rPr lang="en-US" dirty="0"/>
              <a:t>Example: “When you start shouting, I want to end the conversation immediately.”</a:t>
            </a:r>
          </a:p>
          <a:p>
            <a:endParaRPr lang="en-US" dirty="0"/>
          </a:p>
          <a:p>
            <a:r>
              <a:rPr lang="en-US" dirty="0"/>
              <a:t>Expresses a feeling in response to the behavior. </a:t>
            </a:r>
            <a:br>
              <a:rPr lang="en-US" dirty="0"/>
            </a:br>
            <a:r>
              <a:rPr lang="en-US" dirty="0"/>
              <a:t>Example: “I feel attacked and defensive.”</a:t>
            </a:r>
          </a:p>
          <a:p>
            <a:br>
              <a:rPr lang="en-US" dirty="0"/>
            </a:br>
            <a:r>
              <a:rPr lang="en-US" dirty="0"/>
              <a:t>Specifies the desired change in behavior.</a:t>
            </a:r>
            <a:br>
              <a:rPr lang="en-US" dirty="0"/>
            </a:br>
            <a:r>
              <a:rPr lang="en-US" dirty="0"/>
              <a:t>Example: “I need you to tell me clearly and calmly what I’m doing to upset you so I can understand my role in this.” Or Specifies the effect the behavior had on you and others. Example: “Your shouting disrupts our co-workers and our ability to focus on our customers.” </a:t>
            </a:r>
            <a:br>
              <a:rPr lang="en-US" dirty="0"/>
            </a:br>
            <a:br>
              <a:rPr lang="en-US" dirty="0"/>
            </a:br>
            <a:r>
              <a:rPr lang="en-US" dirty="0"/>
              <a:t>Consequences if the desired change does not occur (Note: Step 4 is not always possible or necessary and is not only a negative consequence). Example: “or I will ignore you.” or “so that we can work more collaboratively”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microsoft.com/office/2007/relationships/media" Target="../media/media10.m4a"/><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audio" Target="../media/media10.m4a"/><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ideo" Target="https://www.youtube.com/embed/JEBFZ0U7ZZI?start=10&amp;feature=oembed" TargetMode="Externa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microsoft.com/office/2007/relationships/media" Target="../media/media13.m4a"/><Relationship Id="rId7" Type="http://schemas.openxmlformats.org/officeDocument/2006/relationships/image" Target="../media/image3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audio" Target="../media/media13.m4a"/><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microsoft.com/office/2007/relationships/media" Target="../media/media15.m4a"/><Relationship Id="rId7" Type="http://schemas.openxmlformats.org/officeDocument/2006/relationships/image" Target="../media/image3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audio" Target="../media/media15.m4a"/><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A62gq0rW1Qk?feature=oembed"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png"/><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ideo" Target="https://www.youtube.com/embed/U4FTBKpxw1U?feature=oembed" TargetMode="Externa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ideo" Target="https://www.youtube.com/embed/Qy_2xDcjC1E?feature=oembed" TargetMode="Externa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1.png"/><Relationship Id="rId5" Type="http://schemas.openxmlformats.org/officeDocument/2006/relationships/image" Target="../media/image49.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xr0Gpp7JH3I?feature=oembed" TargetMode="External"/><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Xsqx4EsrWgU?feature=oembed" TargetMode="Externa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microsoft.com/office/2007/relationships/media" Target="../media/media2.m4a"/><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audio" Target="../media/media2.m4a"/><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TextBox 2"/>
          <p:cNvSpPr txBox="1"/>
          <p:nvPr/>
        </p:nvSpPr>
        <p:spPr>
          <a:xfrm>
            <a:off x="1411620" y="1120507"/>
            <a:ext cx="15014316" cy="2660650"/>
          </a:xfrm>
          <a:prstGeom prst="rect">
            <a:avLst/>
          </a:prstGeom>
        </p:spPr>
        <p:txBody>
          <a:bodyPr lIns="0" tIns="0" rIns="0" bIns="0" rtlCol="0" anchor="t">
            <a:spAutoFit/>
          </a:bodyPr>
          <a:lstStyle/>
          <a:p>
            <a:pPr>
              <a:lnSpc>
                <a:spcPts val="10729"/>
              </a:lnSpc>
            </a:pPr>
            <a:r>
              <a:rPr lang="en-US" sz="7399" b="1" dirty="0">
                <a:solidFill>
                  <a:srgbClr val="FFFFFF"/>
                </a:solidFill>
                <a:latin typeface="Franklin Gothic Heavy" panose="020B0603020102020204" pitchFamily="34" charset="0"/>
                <a:cs typeface="Futura" panose="020B0602020204020303" pitchFamily="34" charset="-79"/>
              </a:rPr>
              <a:t>Life-Situation Interventions:</a:t>
            </a:r>
          </a:p>
          <a:p>
            <a:pPr>
              <a:lnSpc>
                <a:spcPts val="10729"/>
              </a:lnSpc>
            </a:pPr>
            <a:endParaRPr lang="en-US" sz="7399" b="1" dirty="0">
              <a:solidFill>
                <a:srgbClr val="FFFFFF"/>
              </a:solidFill>
              <a:latin typeface="Franklin Gothic Heavy" panose="020B0603020102020204" pitchFamily="34" charset="0"/>
              <a:cs typeface="Futura" panose="020B0602020204020303" pitchFamily="34" charset="-79"/>
            </a:endParaRP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292" y="4136280"/>
            <a:ext cx="18500585" cy="15775953"/>
          </a:xfrm>
          <a:prstGeom prst="rect">
            <a:avLst/>
          </a:prstGeom>
        </p:spPr>
      </p:pic>
      <p:sp>
        <p:nvSpPr>
          <p:cNvPr id="4" name="TextBox 4"/>
          <p:cNvSpPr txBox="1"/>
          <p:nvPr/>
        </p:nvSpPr>
        <p:spPr>
          <a:xfrm>
            <a:off x="1449720" y="2624893"/>
            <a:ext cx="10702177" cy="1302408"/>
          </a:xfrm>
          <a:prstGeom prst="rect">
            <a:avLst/>
          </a:prstGeom>
        </p:spPr>
        <p:txBody>
          <a:bodyPr lIns="0" tIns="0" rIns="0" bIns="0" rtlCol="0" anchor="t">
            <a:spAutoFit/>
          </a:bodyPr>
          <a:lstStyle/>
          <a:p>
            <a:pPr>
              <a:lnSpc>
                <a:spcPts val="5180"/>
              </a:lnSpc>
            </a:pPr>
            <a:r>
              <a:rPr lang="en-US" sz="4000" dirty="0">
                <a:solidFill>
                  <a:srgbClr val="FFFFFF"/>
                </a:solidFill>
                <a:latin typeface="Corbel" panose="020B0503020204020204" pitchFamily="34" charset="0"/>
              </a:rPr>
              <a:t>Interpersonal Relationships and Communication</a:t>
            </a:r>
          </a:p>
          <a:p>
            <a:pPr>
              <a:lnSpc>
                <a:spcPts val="5180"/>
              </a:lnSpc>
              <a:spcBef>
                <a:spcPct val="0"/>
              </a:spcBef>
            </a:pPr>
            <a:endParaRPr lang="en-US" sz="4000" dirty="0">
              <a:solidFill>
                <a:srgbClr val="FFFFFF"/>
              </a:solidFill>
              <a:latin typeface="Corbel" panose="020B0503020204020204" pitchFamily="34" charset="0"/>
            </a:endParaRPr>
          </a:p>
        </p:txBody>
      </p:sp>
      <p:sp>
        <p:nvSpPr>
          <p:cNvPr id="5" name="TextBox 5"/>
          <p:cNvSpPr txBox="1"/>
          <p:nvPr/>
        </p:nvSpPr>
        <p:spPr>
          <a:xfrm>
            <a:off x="1449720" y="4283506"/>
            <a:ext cx="2088009" cy="538609"/>
          </a:xfrm>
          <a:prstGeom prst="rect">
            <a:avLst/>
          </a:prstGeom>
        </p:spPr>
        <p:txBody>
          <a:bodyPr lIns="0" tIns="0" rIns="0" bIns="0" rtlCol="0" anchor="t">
            <a:spAutoFit/>
          </a:bodyPr>
          <a:lstStyle/>
          <a:p>
            <a:pPr>
              <a:lnSpc>
                <a:spcPts val="4200"/>
              </a:lnSpc>
              <a:spcBef>
                <a:spcPct val="0"/>
              </a:spcBef>
            </a:pPr>
            <a:r>
              <a:rPr lang="en-US" sz="3600">
                <a:solidFill>
                  <a:srgbClr val="FFFFFF"/>
                </a:solidFill>
                <a:latin typeface="Corbel" panose="020B0503020204020204" pitchFamily="34" charset="0"/>
              </a:rPr>
              <a:t>Week 10</a:t>
            </a:r>
            <a:endParaRPr lang="en-US" sz="3000" dirty="0">
              <a:solidFill>
                <a:srgbClr val="FFFFFF"/>
              </a:solidFill>
              <a:latin typeface="Corbel" panose="020B05030202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429921"/>
            <a:ext cx="8993535" cy="7407402"/>
          </a:xfrm>
          <a:prstGeom prst="rect">
            <a:avLst/>
          </a:prstGeom>
        </p:spPr>
      </p:pic>
      <p:sp>
        <p:nvSpPr>
          <p:cNvPr id="3" name="TextBox 3"/>
          <p:cNvSpPr txBox="1"/>
          <p:nvPr/>
        </p:nvSpPr>
        <p:spPr>
          <a:xfrm>
            <a:off x="10617952" y="1073949"/>
            <a:ext cx="6641348" cy="3308598"/>
          </a:xfrm>
          <a:prstGeom prst="rect">
            <a:avLst/>
          </a:prstGeom>
        </p:spPr>
        <p:txBody>
          <a:bodyPr lIns="0" tIns="0" rIns="0" bIns="0" rtlCol="0" anchor="t">
            <a:spAutoFit/>
          </a:bodyPr>
          <a:lstStyle/>
          <a:p>
            <a:pPr>
              <a:lnSpc>
                <a:spcPts val="8627"/>
              </a:lnSpc>
            </a:pPr>
            <a:r>
              <a:rPr lang="en-US" sz="7200" b="1" dirty="0">
                <a:solidFill>
                  <a:srgbClr val="FFFFFF"/>
                </a:solidFill>
                <a:latin typeface="Franklin Gothic Heavy" panose="020B0603020102020204" pitchFamily="34" charset="0"/>
              </a:rPr>
              <a:t>Assertiveness and Stress</a:t>
            </a:r>
          </a:p>
          <a:p>
            <a:pPr>
              <a:lnSpc>
                <a:spcPts val="8627"/>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10617952" y="3774359"/>
            <a:ext cx="6641348" cy="2657460"/>
          </a:xfrm>
          <a:prstGeom prst="rect">
            <a:avLst/>
          </a:prstGeom>
        </p:spPr>
        <p:txBody>
          <a:bodyPr lIns="0" tIns="0" rIns="0" bIns="0" rtlCol="0" anchor="t">
            <a:spAutoFit/>
          </a:bodyPr>
          <a:lstStyle/>
          <a:p>
            <a:pPr>
              <a:lnSpc>
                <a:spcPts val="4200"/>
              </a:lnSpc>
            </a:pPr>
            <a:r>
              <a:rPr lang="en-US" sz="3200" dirty="0">
                <a:solidFill>
                  <a:srgbClr val="FFFFFF"/>
                </a:solidFill>
                <a:latin typeface="Corbel" panose="020B0503020204020204" pitchFamily="34" charset="0"/>
              </a:rPr>
              <a:t>Assertiveness creates:</a:t>
            </a:r>
          </a:p>
          <a:p>
            <a:pPr marL="647830" lvl="1" indent="-323915">
              <a:lnSpc>
                <a:spcPts val="4200"/>
              </a:lnSpc>
              <a:buFont typeface="Arial"/>
              <a:buChar char="•"/>
            </a:pPr>
            <a:r>
              <a:rPr lang="en-US" sz="3200" dirty="0">
                <a:solidFill>
                  <a:srgbClr val="FFFFFF"/>
                </a:solidFill>
                <a:latin typeface="Corbel" panose="020B0503020204020204" pitchFamily="34" charset="0"/>
              </a:rPr>
              <a:t>Fewer conflicts with others</a:t>
            </a:r>
          </a:p>
          <a:p>
            <a:pPr marL="647830" lvl="1" indent="-323915">
              <a:lnSpc>
                <a:spcPts val="4200"/>
              </a:lnSpc>
              <a:buFont typeface="Arial"/>
              <a:buChar char="•"/>
            </a:pPr>
            <a:r>
              <a:rPr lang="en-US" sz="3200" dirty="0">
                <a:solidFill>
                  <a:srgbClr val="FFFFFF"/>
                </a:solidFill>
                <a:latin typeface="Corbel" panose="020B0503020204020204" pitchFamily="34" charset="0"/>
              </a:rPr>
              <a:t>More needs being met</a:t>
            </a:r>
          </a:p>
          <a:p>
            <a:pPr marL="647830" lvl="1" indent="-323915">
              <a:lnSpc>
                <a:spcPts val="4200"/>
              </a:lnSpc>
              <a:buFont typeface="Arial"/>
              <a:buChar char="•"/>
            </a:pPr>
            <a:r>
              <a:rPr lang="en-US" sz="3200" dirty="0">
                <a:solidFill>
                  <a:srgbClr val="FFFFFF"/>
                </a:solidFill>
                <a:latin typeface="Corbel" panose="020B0503020204020204" pitchFamily="34" charset="0"/>
              </a:rPr>
              <a:t>Stronger social relationships</a:t>
            </a:r>
          </a:p>
          <a:p>
            <a:pPr>
              <a:lnSpc>
                <a:spcPts val="4200"/>
              </a:lnSpc>
            </a:pPr>
            <a:endParaRPr lang="en-US" sz="3200" dirty="0">
              <a:solidFill>
                <a:srgbClr val="FFFFFF"/>
              </a:solidFill>
              <a:latin typeface="Corbel" panose="020B0503020204020204" pitchFamily="34" charset="0"/>
            </a:endParaRPr>
          </a:p>
        </p:txBody>
      </p:sp>
      <p:pic>
        <p:nvPicPr>
          <p:cNvPr id="5" name="Recording (2)">
            <a:hlinkClick r:id="" action="ppaction://media"/>
            <a:extLst>
              <a:ext uri="{FF2B5EF4-FFF2-40B4-BE49-F238E27FC236}">
                <a16:creationId xmlns:a16="http://schemas.microsoft.com/office/drawing/2014/main" id="{AA0C5600-F4C9-17C0-9E45-6EA4ED7E49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149080" y="242344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40" y="419100"/>
            <a:ext cx="9442554" cy="11884221"/>
          </a:xfrm>
          <a:prstGeom prst="rect">
            <a:avLst/>
          </a:prstGeom>
        </p:spPr>
      </p:pic>
      <p:sp>
        <p:nvSpPr>
          <p:cNvPr id="3" name="TextBox 3"/>
          <p:cNvSpPr txBox="1"/>
          <p:nvPr/>
        </p:nvSpPr>
        <p:spPr>
          <a:xfrm>
            <a:off x="10682488" y="1101844"/>
            <a:ext cx="6298286" cy="2144717"/>
          </a:xfrm>
          <a:prstGeom prst="rect">
            <a:avLst/>
          </a:prstGeom>
        </p:spPr>
        <p:txBody>
          <a:bodyPr lIns="0" tIns="0" rIns="0" bIns="0" rtlCol="0" anchor="t">
            <a:spAutoFit/>
          </a:bodyPr>
          <a:lstStyle/>
          <a:p>
            <a:pPr>
              <a:lnSpc>
                <a:spcPts val="8627"/>
              </a:lnSpc>
            </a:pPr>
            <a:r>
              <a:rPr lang="en-US" sz="6600" b="1" dirty="0">
                <a:solidFill>
                  <a:srgbClr val="FFFFFF"/>
                </a:solidFill>
                <a:latin typeface="Franklin Gothic Heavy" panose="020B0603020102020204" pitchFamily="34" charset="0"/>
              </a:rPr>
              <a:t>Verbal Assertiveness</a:t>
            </a:r>
          </a:p>
        </p:txBody>
      </p:sp>
      <p:sp>
        <p:nvSpPr>
          <p:cNvPr id="4" name="TextBox 4"/>
          <p:cNvSpPr txBox="1"/>
          <p:nvPr/>
        </p:nvSpPr>
        <p:spPr>
          <a:xfrm>
            <a:off x="10682488" y="3676153"/>
            <a:ext cx="6298286" cy="5353004"/>
          </a:xfrm>
          <a:prstGeom prst="rect">
            <a:avLst/>
          </a:prstGeom>
        </p:spPr>
        <p:txBody>
          <a:bodyPr lIns="0" tIns="0" rIns="0" bIns="0" rtlCol="0" anchor="t">
            <a:spAutoFit/>
          </a:bodyPr>
          <a:lstStyle/>
          <a:p>
            <a:pPr>
              <a:lnSpc>
                <a:spcPts val="4200"/>
              </a:lnSpc>
            </a:pPr>
            <a:r>
              <a:rPr lang="en-US" sz="3200" dirty="0">
                <a:solidFill>
                  <a:srgbClr val="FFFFFF"/>
                </a:solidFill>
                <a:latin typeface="Corbel" panose="020B0503020204020204" pitchFamily="34" charset="0"/>
              </a:rPr>
              <a:t>Being more verbally assertive</a:t>
            </a:r>
          </a:p>
          <a:p>
            <a:pPr>
              <a:lnSpc>
                <a:spcPts val="4200"/>
              </a:lnSpc>
            </a:pPr>
            <a:endParaRPr lang="en-US" sz="3200" dirty="0">
              <a:solidFill>
                <a:srgbClr val="FFFFFF"/>
              </a:solidFill>
              <a:latin typeface="Corbel" panose="020B0503020204020204" pitchFamily="34" charset="0"/>
            </a:endParaRPr>
          </a:p>
          <a:p>
            <a:pPr>
              <a:lnSpc>
                <a:spcPts val="4200"/>
              </a:lnSpc>
            </a:pPr>
            <a:r>
              <a:rPr lang="en-US" sz="3200" dirty="0">
                <a:solidFill>
                  <a:srgbClr val="FFFFFF"/>
                </a:solidFill>
                <a:latin typeface="Corbel" panose="020B0503020204020204" pitchFamily="34" charset="0"/>
              </a:rPr>
              <a:t>DESC formula divided into four parts:</a:t>
            </a:r>
          </a:p>
          <a:p>
            <a:pPr marL="647830" lvl="1" indent="-323915">
              <a:lnSpc>
                <a:spcPts val="4200"/>
              </a:lnSpc>
              <a:buFont typeface="Arial"/>
              <a:buChar char="•"/>
            </a:pPr>
            <a:r>
              <a:rPr lang="en-US" sz="3200" dirty="0">
                <a:solidFill>
                  <a:srgbClr val="FFFFFF"/>
                </a:solidFill>
                <a:latin typeface="Corbel" panose="020B0503020204020204" pitchFamily="34" charset="0"/>
              </a:rPr>
              <a:t>Describe situation</a:t>
            </a:r>
          </a:p>
          <a:p>
            <a:pPr marL="647830" lvl="1" indent="-323915">
              <a:lnSpc>
                <a:spcPts val="4200"/>
              </a:lnSpc>
              <a:buFont typeface="Arial"/>
              <a:buChar char="•"/>
            </a:pPr>
            <a:r>
              <a:rPr lang="en-US" sz="3200" dirty="0">
                <a:solidFill>
                  <a:srgbClr val="FFFFFF"/>
                </a:solidFill>
                <a:latin typeface="Corbel" panose="020B0503020204020204" pitchFamily="34" charset="0"/>
              </a:rPr>
              <a:t>Express feelings</a:t>
            </a:r>
          </a:p>
          <a:p>
            <a:pPr marL="647830" lvl="1" indent="-323915">
              <a:lnSpc>
                <a:spcPts val="4200"/>
              </a:lnSpc>
              <a:buFont typeface="Arial"/>
              <a:buChar char="•"/>
            </a:pPr>
            <a:r>
              <a:rPr lang="en-US" sz="3200" dirty="0">
                <a:solidFill>
                  <a:srgbClr val="FFFFFF"/>
                </a:solidFill>
                <a:latin typeface="Corbel" panose="020B0503020204020204" pitchFamily="34" charset="0"/>
              </a:rPr>
              <a:t>Specify change</a:t>
            </a:r>
          </a:p>
          <a:p>
            <a:pPr marL="647830" lvl="1" indent="-323915">
              <a:lnSpc>
                <a:spcPts val="4200"/>
              </a:lnSpc>
              <a:buFont typeface="Arial"/>
              <a:buChar char="•"/>
            </a:pPr>
            <a:r>
              <a:rPr lang="en-US" sz="3200" dirty="0">
                <a:solidFill>
                  <a:srgbClr val="FFFFFF"/>
                </a:solidFill>
                <a:latin typeface="Corbel" panose="020B0503020204020204" pitchFamily="34" charset="0"/>
              </a:rPr>
              <a:t>Consequences of the outcome, regardless of change</a:t>
            </a:r>
          </a:p>
          <a:p>
            <a:pPr>
              <a:lnSpc>
                <a:spcPts val="4200"/>
              </a:lnSpc>
            </a:pPr>
            <a:endParaRPr lang="en-US" sz="3200" dirty="0">
              <a:solidFill>
                <a:srgbClr val="FFFFFF"/>
              </a:solidFill>
              <a:latin typeface="Corbel" panose="020B0503020204020204" pitchFamily="34" charset="0"/>
            </a:endParaRPr>
          </a:p>
          <a:p>
            <a:pPr>
              <a:lnSpc>
                <a:spcPts val="4200"/>
              </a:lnSpc>
              <a:spcBef>
                <a:spcPct val="0"/>
              </a:spcBef>
            </a:pPr>
            <a:endParaRPr lang="en-US" sz="3200" dirty="0">
              <a:solidFill>
                <a:srgbClr val="FFFFFF"/>
              </a:solidFill>
              <a:latin typeface="Corbel" panose="020B0503020204020204" pitchFamily="34" charset="0"/>
            </a:endParaRPr>
          </a:p>
        </p:txBody>
      </p:sp>
      <p:pic>
        <p:nvPicPr>
          <p:cNvPr id="8" name="Recording">
            <a:hlinkClick r:id="" action="ppaction://media"/>
            <a:extLst>
              <a:ext uri="{FF2B5EF4-FFF2-40B4-BE49-F238E27FC236}">
                <a16:creationId xmlns:a16="http://schemas.microsoft.com/office/drawing/2014/main" id="{96C3234B-1D0A-AF71-3F8B-127F0AD87E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47634" y="217166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2495550"/>
            <a:ext cx="10464603" cy="6762750"/>
          </a:xfrm>
          <a:prstGeom prst="rect">
            <a:avLst/>
          </a:prstGeom>
        </p:spPr>
      </p:pic>
      <p:sp>
        <p:nvSpPr>
          <p:cNvPr id="3" name="TextBox 3"/>
          <p:cNvSpPr txBox="1"/>
          <p:nvPr/>
        </p:nvSpPr>
        <p:spPr>
          <a:xfrm>
            <a:off x="10408783" y="1171518"/>
            <a:ext cx="8173126" cy="1236236"/>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Conflict</a:t>
            </a:r>
          </a:p>
        </p:txBody>
      </p:sp>
      <p:sp>
        <p:nvSpPr>
          <p:cNvPr id="4" name="TextBox 4"/>
          <p:cNvSpPr txBox="1"/>
          <p:nvPr/>
        </p:nvSpPr>
        <p:spPr>
          <a:xfrm>
            <a:off x="10408783" y="3016999"/>
            <a:ext cx="5942042" cy="2666692"/>
          </a:xfrm>
          <a:prstGeom prst="rect">
            <a:avLst/>
          </a:prstGeom>
        </p:spPr>
        <p:txBody>
          <a:bodyPr lIns="0" tIns="0" rIns="0" bIns="0" rtlCol="0" anchor="t">
            <a:spAutoFit/>
          </a:bodyPr>
          <a:lstStyle/>
          <a:p>
            <a:pPr>
              <a:lnSpc>
                <a:spcPts val="4200"/>
              </a:lnSpc>
            </a:pPr>
            <a:r>
              <a:rPr lang="en-US" sz="3200" dirty="0">
                <a:solidFill>
                  <a:srgbClr val="FFFFFF"/>
                </a:solidFill>
                <a:latin typeface="Corbel" panose="020B0503020204020204" pitchFamily="34" charset="0"/>
              </a:rPr>
              <a:t>A struggle between parties who perceive:</a:t>
            </a:r>
          </a:p>
          <a:p>
            <a:pPr marL="647830" lvl="1" indent="-323915">
              <a:lnSpc>
                <a:spcPts val="4200"/>
              </a:lnSpc>
              <a:buFont typeface="Arial"/>
              <a:buChar char="•"/>
            </a:pPr>
            <a:r>
              <a:rPr lang="en-US" sz="3200" dirty="0">
                <a:solidFill>
                  <a:srgbClr val="FFFFFF"/>
                </a:solidFill>
                <a:latin typeface="Corbel" panose="020B0503020204020204" pitchFamily="34" charset="0"/>
              </a:rPr>
              <a:t>Incompatible goals</a:t>
            </a:r>
          </a:p>
          <a:p>
            <a:pPr marL="647830" lvl="1" indent="-323915">
              <a:lnSpc>
                <a:spcPts val="4200"/>
              </a:lnSpc>
              <a:buFont typeface="Arial"/>
              <a:buChar char="•"/>
            </a:pPr>
            <a:r>
              <a:rPr lang="en-US" sz="3200" dirty="0">
                <a:solidFill>
                  <a:srgbClr val="FFFFFF"/>
                </a:solidFill>
                <a:latin typeface="Corbel" panose="020B0503020204020204" pitchFamily="34" charset="0"/>
              </a:rPr>
              <a:t>A difference of ideas or opinions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17643" y="1603939"/>
            <a:ext cx="6653609" cy="6329245"/>
          </a:xfrm>
          <a:prstGeom prst="rect">
            <a:avLst/>
          </a:prstGeom>
        </p:spPr>
      </p:pic>
      <p:sp>
        <p:nvSpPr>
          <p:cNvPr id="3" name="TextBox 3"/>
          <p:cNvSpPr txBox="1"/>
          <p:nvPr/>
        </p:nvSpPr>
        <p:spPr>
          <a:xfrm>
            <a:off x="8778376" y="1228725"/>
            <a:ext cx="8173126" cy="3914775"/>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Styles of Conflict Resolution</a:t>
            </a:r>
          </a:p>
          <a:p>
            <a:pPr>
              <a:lnSpc>
                <a:spcPts val="10440"/>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8778376" y="4189920"/>
            <a:ext cx="5942042" cy="3743264"/>
          </a:xfrm>
          <a:prstGeom prst="rect">
            <a:avLst/>
          </a:prstGeom>
        </p:spPr>
        <p:txBody>
          <a:bodyPr lIns="0" tIns="0" rIns="0" bIns="0" rtlCol="0" anchor="t">
            <a:spAutoFit/>
          </a:bodyPr>
          <a:lstStyle/>
          <a:p>
            <a:pPr marL="647830" lvl="1" indent="-323915">
              <a:lnSpc>
                <a:spcPts val="6001"/>
              </a:lnSpc>
              <a:buFont typeface="Arial"/>
              <a:buChar char="•"/>
            </a:pPr>
            <a:r>
              <a:rPr lang="en-US" sz="3200" dirty="0">
                <a:solidFill>
                  <a:srgbClr val="FFFFFF"/>
                </a:solidFill>
                <a:latin typeface="Corbel" panose="020B0503020204020204" pitchFamily="34" charset="0"/>
              </a:rPr>
              <a:t>Avoidance</a:t>
            </a:r>
          </a:p>
          <a:p>
            <a:pPr marL="647830" lvl="1" indent="-323915">
              <a:lnSpc>
                <a:spcPts val="6001"/>
              </a:lnSpc>
              <a:buFont typeface="Arial"/>
              <a:buChar char="•"/>
            </a:pPr>
            <a:r>
              <a:rPr lang="en-US" sz="3200" dirty="0">
                <a:solidFill>
                  <a:srgbClr val="FFFFFF"/>
                </a:solidFill>
                <a:latin typeface="Corbel" panose="020B0503020204020204" pitchFamily="34" charset="0"/>
              </a:rPr>
              <a:t>Accommodating</a:t>
            </a:r>
          </a:p>
          <a:p>
            <a:pPr marL="647830" lvl="1" indent="-323915">
              <a:lnSpc>
                <a:spcPts val="6001"/>
              </a:lnSpc>
              <a:buFont typeface="Arial"/>
              <a:buChar char="•"/>
            </a:pPr>
            <a:r>
              <a:rPr lang="en-US" sz="3200" dirty="0">
                <a:solidFill>
                  <a:srgbClr val="FFFFFF"/>
                </a:solidFill>
                <a:latin typeface="Corbel" panose="020B0503020204020204" pitchFamily="34" charset="0"/>
              </a:rPr>
              <a:t>Competing</a:t>
            </a:r>
          </a:p>
          <a:p>
            <a:pPr marL="647830" lvl="1" indent="-323915">
              <a:lnSpc>
                <a:spcPts val="6001"/>
              </a:lnSpc>
              <a:buFont typeface="Arial"/>
              <a:buChar char="•"/>
            </a:pPr>
            <a:r>
              <a:rPr lang="en-US" sz="3200" dirty="0">
                <a:solidFill>
                  <a:srgbClr val="FFFFFF"/>
                </a:solidFill>
                <a:latin typeface="Corbel" panose="020B0503020204020204" pitchFamily="34" charset="0"/>
              </a:rPr>
              <a:t>Compromising</a:t>
            </a:r>
          </a:p>
          <a:p>
            <a:pPr marL="647830" lvl="1" indent="-323915">
              <a:lnSpc>
                <a:spcPts val="6001"/>
              </a:lnSpc>
              <a:buFont typeface="Arial"/>
              <a:buChar char="•"/>
            </a:pPr>
            <a:r>
              <a:rPr lang="en-US" sz="3200" dirty="0">
                <a:solidFill>
                  <a:srgbClr val="FFFFFF"/>
                </a:solidFill>
                <a:latin typeface="Corbel" panose="020B0503020204020204" pitchFamily="34" charset="0"/>
              </a:rPr>
              <a:t>Collaborating</a:t>
            </a:r>
          </a:p>
        </p:txBody>
      </p:sp>
      <p:pic>
        <p:nvPicPr>
          <p:cNvPr id="5" name="Recording (3)">
            <a:hlinkClick r:id="" action="ppaction://media"/>
            <a:extLst>
              <a:ext uri="{FF2B5EF4-FFF2-40B4-BE49-F238E27FC236}">
                <a16:creationId xmlns:a16="http://schemas.microsoft.com/office/drawing/2014/main" id="{A286D918-BBF0-751C-C8D8-B4FF6D4D25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070178" y="288131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44000" y="3090672"/>
            <a:ext cx="8115300" cy="6167628"/>
          </a:xfrm>
          <a:prstGeom prst="rect">
            <a:avLst/>
          </a:prstGeom>
        </p:spPr>
      </p:pic>
      <p:sp>
        <p:nvSpPr>
          <p:cNvPr id="3" name="TextBox 3"/>
          <p:cNvSpPr txBox="1"/>
          <p:nvPr/>
        </p:nvSpPr>
        <p:spPr>
          <a:xfrm>
            <a:off x="1028700" y="885825"/>
            <a:ext cx="13449300" cy="2205732"/>
          </a:xfrm>
          <a:prstGeom prst="rect">
            <a:avLst/>
          </a:prstGeom>
        </p:spPr>
        <p:txBody>
          <a:bodyPr wrap="square" lIns="0" tIns="0" rIns="0" bIns="0" rtlCol="0" anchor="t">
            <a:spAutoFit/>
          </a:bodyPr>
          <a:lstStyle/>
          <a:p>
            <a:pPr algn="ctr">
              <a:lnSpc>
                <a:spcPts val="8627"/>
              </a:lnSpc>
            </a:pPr>
            <a:r>
              <a:rPr lang="en-US" sz="7200" b="1" dirty="0">
                <a:solidFill>
                  <a:srgbClr val="FFFFFF"/>
                </a:solidFill>
                <a:latin typeface="Franklin Gothic Heavy" panose="020B0603020102020204" pitchFamily="34" charset="0"/>
              </a:rPr>
              <a:t>Conflict Resolution Techniques</a:t>
            </a:r>
          </a:p>
          <a:p>
            <a:pPr algn="ctr">
              <a:lnSpc>
                <a:spcPts val="8627"/>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1028700" y="2588275"/>
            <a:ext cx="9382065" cy="6812058"/>
          </a:xfrm>
          <a:prstGeom prst="rect">
            <a:avLst/>
          </a:prstGeom>
        </p:spPr>
        <p:txBody>
          <a:bodyPr lIns="0" tIns="0" rIns="0" bIns="0" rtlCol="0" anchor="t">
            <a:spAutoFit/>
          </a:bodyPr>
          <a:lstStyle/>
          <a:p>
            <a:pPr marL="626240" lvl="1" indent="-313120">
              <a:lnSpc>
                <a:spcPts val="4060"/>
              </a:lnSpc>
              <a:buFont typeface="Arial"/>
              <a:buChar char="•"/>
            </a:pPr>
            <a:r>
              <a:rPr lang="en-US" sz="3200" dirty="0">
                <a:solidFill>
                  <a:srgbClr val="FFFFFF"/>
                </a:solidFill>
                <a:latin typeface="Corbel" panose="020B0503020204020204" pitchFamily="34" charset="0"/>
              </a:rPr>
              <a:t>Active/reflective listening: repeat or paraphrase the other person’s words and feelings</a:t>
            </a:r>
          </a:p>
          <a:p>
            <a:pPr marL="626240" lvl="1" indent="-313120">
              <a:lnSpc>
                <a:spcPts val="4060"/>
              </a:lnSpc>
              <a:buFont typeface="Arial"/>
              <a:buChar char="•"/>
            </a:pPr>
            <a:r>
              <a:rPr lang="en-US" sz="3200" dirty="0">
                <a:solidFill>
                  <a:srgbClr val="FFFFFF"/>
                </a:solidFill>
                <a:latin typeface="Corbel" panose="020B0503020204020204" pitchFamily="34" charset="0"/>
              </a:rPr>
              <a:t>Identify your position: state thoughts and feelings about the situation</a:t>
            </a:r>
          </a:p>
          <a:p>
            <a:pPr marL="626240" lvl="1" indent="-313120">
              <a:lnSpc>
                <a:spcPts val="4060"/>
              </a:lnSpc>
              <a:buFont typeface="Arial"/>
              <a:buChar char="•"/>
            </a:pPr>
            <a:r>
              <a:rPr lang="en-US" sz="3200" dirty="0">
                <a:solidFill>
                  <a:srgbClr val="FFFFFF"/>
                </a:solidFill>
                <a:latin typeface="Corbel" panose="020B0503020204020204" pitchFamily="34" charset="0"/>
              </a:rPr>
              <a:t>Explore alternative solutions: brainstorm and collaborate</a:t>
            </a:r>
          </a:p>
          <a:p>
            <a:pPr marL="626240" lvl="1" indent="-313120">
              <a:lnSpc>
                <a:spcPts val="4060"/>
              </a:lnSpc>
              <a:buFont typeface="Arial"/>
              <a:buChar char="•"/>
            </a:pPr>
            <a:r>
              <a:rPr lang="en-US" sz="3200" dirty="0">
                <a:solidFill>
                  <a:srgbClr val="FFFFFF"/>
                </a:solidFill>
                <a:latin typeface="Corbel" panose="020B0503020204020204" pitchFamily="34" charset="0"/>
              </a:rPr>
              <a:t>Use “And” instead of “But”</a:t>
            </a:r>
          </a:p>
          <a:p>
            <a:pPr marL="626240" lvl="1" indent="-313120">
              <a:lnSpc>
                <a:spcPts val="4060"/>
              </a:lnSpc>
              <a:buFont typeface="Arial"/>
              <a:buChar char="•"/>
            </a:pPr>
            <a:r>
              <a:rPr lang="en-US" sz="3200" dirty="0">
                <a:solidFill>
                  <a:srgbClr val="FFFFFF"/>
                </a:solidFill>
                <a:latin typeface="Corbel" panose="020B0503020204020204" pitchFamily="34" charset="0"/>
              </a:rPr>
              <a:t>Adds rather than discounts</a:t>
            </a:r>
          </a:p>
          <a:p>
            <a:pPr marL="626240" lvl="1" indent="-313120">
              <a:lnSpc>
                <a:spcPts val="4060"/>
              </a:lnSpc>
              <a:buFont typeface="Arial"/>
              <a:buChar char="•"/>
            </a:pPr>
            <a:r>
              <a:rPr lang="en-US" sz="3200" dirty="0">
                <a:solidFill>
                  <a:srgbClr val="FFFFFF"/>
                </a:solidFill>
                <a:latin typeface="Corbel" panose="020B0503020204020204" pitchFamily="34" charset="0"/>
              </a:rPr>
              <a:t>Use “I” statements</a:t>
            </a:r>
          </a:p>
          <a:p>
            <a:pPr marL="626240" lvl="1" indent="-313120">
              <a:lnSpc>
                <a:spcPts val="4060"/>
              </a:lnSpc>
              <a:buFont typeface="Arial"/>
              <a:buChar char="•"/>
            </a:pPr>
            <a:r>
              <a:rPr lang="en-US" sz="3200" dirty="0">
                <a:solidFill>
                  <a:srgbClr val="FFFFFF"/>
                </a:solidFill>
                <a:latin typeface="Corbel" panose="020B0503020204020204" pitchFamily="34" charset="0"/>
              </a:rPr>
              <a:t>Avoids defensiveness</a:t>
            </a:r>
          </a:p>
          <a:p>
            <a:pPr marL="626240" lvl="1" indent="-313120">
              <a:lnSpc>
                <a:spcPts val="4060"/>
              </a:lnSpc>
              <a:buFont typeface="Arial"/>
              <a:buChar char="•"/>
            </a:pPr>
            <a:r>
              <a:rPr lang="en-US" sz="3200" dirty="0">
                <a:solidFill>
                  <a:srgbClr val="FFFFFF"/>
                </a:solidFill>
                <a:latin typeface="Corbel" panose="020B0503020204020204" pitchFamily="34" charset="0"/>
              </a:rPr>
              <a:t>Avoid “Why?” questions</a:t>
            </a:r>
          </a:p>
          <a:p>
            <a:pPr marL="626240" lvl="1" indent="-313120">
              <a:lnSpc>
                <a:spcPts val="4060"/>
              </a:lnSpc>
              <a:buFont typeface="Arial"/>
              <a:buChar char="•"/>
            </a:pPr>
            <a:r>
              <a:rPr lang="en-US" sz="3200" dirty="0">
                <a:solidFill>
                  <a:srgbClr val="FFFFFF"/>
                </a:solidFill>
                <a:latin typeface="Corbel" panose="020B0503020204020204" pitchFamily="34" charset="0"/>
              </a:rPr>
              <a:t>They can be perceived as criticisms</a:t>
            </a:r>
          </a:p>
          <a:p>
            <a:pPr marL="626240" lvl="1" indent="-313120">
              <a:lnSpc>
                <a:spcPts val="4060"/>
              </a:lnSpc>
              <a:buFont typeface="Arial"/>
              <a:buChar char="•"/>
            </a:pPr>
            <a:r>
              <a:rPr lang="en-US" sz="3200" dirty="0">
                <a:solidFill>
                  <a:srgbClr val="FFFFFF"/>
                </a:solidFill>
                <a:latin typeface="Corbel" panose="020B0503020204020204" pitchFamily="34" charset="0"/>
              </a:rPr>
              <a:t>Using body posture to communicate attention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34550" y="2020258"/>
            <a:ext cx="7700045" cy="7238042"/>
          </a:xfrm>
          <a:prstGeom prst="rect">
            <a:avLst/>
          </a:prstGeom>
        </p:spPr>
      </p:pic>
      <p:sp>
        <p:nvSpPr>
          <p:cNvPr id="3" name="TextBox 3"/>
          <p:cNvSpPr txBox="1"/>
          <p:nvPr/>
        </p:nvSpPr>
        <p:spPr>
          <a:xfrm>
            <a:off x="10276900" y="1509186"/>
            <a:ext cx="6298286" cy="2590800"/>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Emotional Intelligence</a:t>
            </a:r>
          </a:p>
        </p:txBody>
      </p:sp>
      <p:sp>
        <p:nvSpPr>
          <p:cNvPr id="4" name="TextBox 4"/>
          <p:cNvSpPr txBox="1"/>
          <p:nvPr/>
        </p:nvSpPr>
        <p:spPr>
          <a:xfrm>
            <a:off x="10276900" y="4661018"/>
            <a:ext cx="6298286" cy="3737177"/>
          </a:xfrm>
          <a:prstGeom prst="rect">
            <a:avLst/>
          </a:prstGeom>
        </p:spPr>
        <p:txBody>
          <a:bodyPr lIns="0" tIns="0" rIns="0" bIns="0" rtlCol="0" anchor="t">
            <a:spAutoFit/>
          </a:bodyPr>
          <a:lstStyle/>
          <a:p>
            <a:pPr>
              <a:lnSpc>
                <a:spcPts val="4200"/>
              </a:lnSpc>
            </a:pPr>
            <a:r>
              <a:rPr lang="en-US" sz="3200" dirty="0">
                <a:solidFill>
                  <a:srgbClr val="FFFFFF"/>
                </a:solidFill>
                <a:latin typeface="Corbel" panose="020B0503020204020204" pitchFamily="34" charset="0"/>
              </a:rPr>
              <a:t>Definition: the ability to accurately identify and understand one’s own emotional reactions and those of others, and to regulate one’s emotions and to use them to make good decisions and act effectively</a:t>
            </a:r>
          </a:p>
          <a:p>
            <a:pPr>
              <a:lnSpc>
                <a:spcPts val="4200"/>
              </a:lnSpc>
              <a:spcBef>
                <a:spcPct val="0"/>
              </a:spcBef>
            </a:pPr>
            <a:endParaRPr lang="en-US" sz="3200" dirty="0">
              <a:solidFill>
                <a:srgbClr val="FFFFFF"/>
              </a:solidFill>
              <a:latin typeface="Corbel" panose="020B0503020204020204" pitchFamily="34" charset="0"/>
            </a:endParaRPr>
          </a:p>
        </p:txBody>
      </p:sp>
      <p:pic>
        <p:nvPicPr>
          <p:cNvPr id="5" name="Recording (7)">
            <a:hlinkClick r:id="" action="ppaction://media"/>
            <a:extLst>
              <a:ext uri="{FF2B5EF4-FFF2-40B4-BE49-F238E27FC236}">
                <a16:creationId xmlns:a16="http://schemas.microsoft.com/office/drawing/2014/main" id="{1DD524E9-0CE2-E172-8F5D-51FF2A35D02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544706" y="4744838"/>
            <a:ext cx="609600" cy="609600"/>
          </a:xfrm>
          <a:prstGeom prst="rect">
            <a:avLst/>
          </a:prstGeom>
        </p:spPr>
      </p:pic>
      <p:pic>
        <p:nvPicPr>
          <p:cNvPr id="6" name="Recording (3)">
            <a:hlinkClick r:id="" action="ppaction://media"/>
            <a:extLst>
              <a:ext uri="{FF2B5EF4-FFF2-40B4-BE49-F238E27FC236}">
                <a16:creationId xmlns:a16="http://schemas.microsoft.com/office/drawing/2014/main" id="{6DE9B5E1-56E6-5369-B776-2DB4AABD7D5C}"/>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6543852" y="657151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1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9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070737" y="3069737"/>
            <a:ext cx="6188563" cy="6188563"/>
          </a:xfrm>
          <a:prstGeom prst="rect">
            <a:avLst/>
          </a:prstGeom>
        </p:spPr>
      </p:pic>
      <p:sp>
        <p:nvSpPr>
          <p:cNvPr id="3" name="TextBox 3"/>
          <p:cNvSpPr txBox="1"/>
          <p:nvPr/>
        </p:nvSpPr>
        <p:spPr>
          <a:xfrm>
            <a:off x="1695811" y="1537761"/>
            <a:ext cx="10617435" cy="3267074"/>
          </a:xfrm>
          <a:prstGeom prst="rect">
            <a:avLst/>
          </a:prstGeom>
        </p:spPr>
        <p:txBody>
          <a:bodyPr lIns="0" tIns="0" rIns="0" bIns="0" rtlCol="0" anchor="t">
            <a:spAutoFit/>
          </a:bodyPr>
          <a:lstStyle/>
          <a:p>
            <a:pPr>
              <a:lnSpc>
                <a:spcPts val="8700"/>
              </a:lnSpc>
            </a:pPr>
            <a:r>
              <a:rPr lang="en-US" sz="7200" b="1" dirty="0">
                <a:solidFill>
                  <a:srgbClr val="FFFFFF"/>
                </a:solidFill>
                <a:latin typeface="Franklin Gothic Heavy" panose="020B0603020102020204" pitchFamily="34" charset="0"/>
              </a:rPr>
              <a:t>Goleman’s Model of Emotional Intelligence</a:t>
            </a:r>
          </a:p>
          <a:p>
            <a:pPr>
              <a:lnSpc>
                <a:spcPts val="8700"/>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1695811" y="4356832"/>
            <a:ext cx="6298286" cy="2693045"/>
          </a:xfrm>
          <a:prstGeom prst="rect">
            <a:avLst/>
          </a:prstGeom>
        </p:spPr>
        <p:txBody>
          <a:bodyPr lIns="0" tIns="0" rIns="0" bIns="0" rtlCol="0" anchor="t">
            <a:spAutoFit/>
          </a:bodyPr>
          <a:lstStyle/>
          <a:p>
            <a:pPr marL="647830" lvl="1" indent="-323915">
              <a:lnSpc>
                <a:spcPts val="4200"/>
              </a:lnSpc>
              <a:buFont typeface="Arial"/>
              <a:buChar char="•"/>
            </a:pPr>
            <a:r>
              <a:rPr lang="en-US" sz="3600" dirty="0">
                <a:solidFill>
                  <a:srgbClr val="FFFFFF"/>
                </a:solidFill>
                <a:latin typeface="Corbel" panose="020B0503020204020204" pitchFamily="34" charset="0"/>
              </a:rPr>
              <a:t>Self-awareness.</a:t>
            </a:r>
          </a:p>
          <a:p>
            <a:pPr marL="647830" lvl="1" indent="-323915">
              <a:lnSpc>
                <a:spcPts val="4200"/>
              </a:lnSpc>
              <a:buFont typeface="Arial"/>
              <a:buChar char="•"/>
            </a:pPr>
            <a:r>
              <a:rPr lang="en-US" sz="3600" dirty="0">
                <a:solidFill>
                  <a:srgbClr val="FFFFFF"/>
                </a:solidFill>
                <a:latin typeface="Corbel" panose="020B0503020204020204" pitchFamily="34" charset="0"/>
              </a:rPr>
              <a:t>Self-regulation.</a:t>
            </a:r>
          </a:p>
          <a:p>
            <a:pPr marL="647830" lvl="1" indent="-323915">
              <a:lnSpc>
                <a:spcPts val="4200"/>
              </a:lnSpc>
              <a:buFont typeface="Arial"/>
              <a:buChar char="•"/>
            </a:pPr>
            <a:r>
              <a:rPr lang="en-US" sz="3600" dirty="0">
                <a:solidFill>
                  <a:srgbClr val="FFFFFF"/>
                </a:solidFill>
                <a:latin typeface="Corbel" panose="020B0503020204020204" pitchFamily="34" charset="0"/>
              </a:rPr>
              <a:t>Motivation.</a:t>
            </a:r>
          </a:p>
          <a:p>
            <a:pPr marL="647830" lvl="1" indent="-323915">
              <a:lnSpc>
                <a:spcPts val="4200"/>
              </a:lnSpc>
              <a:buFont typeface="Arial"/>
              <a:buChar char="•"/>
            </a:pPr>
            <a:r>
              <a:rPr lang="en-US" sz="3600" dirty="0">
                <a:solidFill>
                  <a:srgbClr val="FFFFFF"/>
                </a:solidFill>
                <a:latin typeface="Corbel" panose="020B0503020204020204" pitchFamily="34" charset="0"/>
              </a:rPr>
              <a:t>Empathy.</a:t>
            </a:r>
          </a:p>
          <a:p>
            <a:pPr marL="647830" lvl="1" indent="-323915">
              <a:lnSpc>
                <a:spcPts val="4200"/>
              </a:lnSpc>
              <a:buFont typeface="Arial"/>
              <a:buChar char="•"/>
            </a:pPr>
            <a:r>
              <a:rPr lang="en-US" sz="3600" dirty="0">
                <a:solidFill>
                  <a:srgbClr val="FFFFFF"/>
                </a:solidFill>
                <a:latin typeface="Corbel" panose="020B0503020204020204" pitchFamily="34" charset="0"/>
              </a:rPr>
              <a:t>Social skills</a:t>
            </a:r>
          </a:p>
        </p:txBody>
      </p:sp>
      <p:pic>
        <p:nvPicPr>
          <p:cNvPr id="5" name="Recording (5)">
            <a:hlinkClick r:id="" action="ppaction://media"/>
            <a:extLst>
              <a:ext uri="{FF2B5EF4-FFF2-40B4-BE49-F238E27FC236}">
                <a16:creationId xmlns:a16="http://schemas.microsoft.com/office/drawing/2014/main" id="{1287B72E-9AEE-B568-83E4-3891AB58CA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19883" y="433324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5" name="Online Media 4" descr="5 Simple Ways to Develop Emotional Intelligence">
            <a:hlinkClick r:id="" action="ppaction://media"/>
            <a:extLst>
              <a:ext uri="{FF2B5EF4-FFF2-40B4-BE49-F238E27FC236}">
                <a16:creationId xmlns:a16="http://schemas.microsoft.com/office/drawing/2014/main" id="{B382DFCE-F782-10FC-7E64-18F2A236B776}"/>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27120" y="3366118"/>
            <a:ext cx="8237391" cy="5421701"/>
          </a:xfrm>
          <a:prstGeom prst="rect">
            <a:avLst/>
          </a:prstGeom>
        </p:spPr>
      </p:pic>
      <p:sp>
        <p:nvSpPr>
          <p:cNvPr id="3" name="TextBox 3"/>
          <p:cNvSpPr txBox="1"/>
          <p:nvPr/>
        </p:nvSpPr>
        <p:spPr>
          <a:xfrm>
            <a:off x="10103087" y="1801911"/>
            <a:ext cx="6641348" cy="1102866"/>
          </a:xfrm>
          <a:prstGeom prst="rect">
            <a:avLst/>
          </a:prstGeom>
        </p:spPr>
        <p:txBody>
          <a:bodyPr lIns="0" tIns="0" rIns="0" bIns="0" rtlCol="0" anchor="t">
            <a:spAutoFit/>
          </a:bodyPr>
          <a:lstStyle/>
          <a:p>
            <a:pPr>
              <a:lnSpc>
                <a:spcPts val="8627"/>
              </a:lnSpc>
            </a:pPr>
            <a:r>
              <a:rPr lang="en-US" sz="7200" b="1" dirty="0">
                <a:solidFill>
                  <a:srgbClr val="FFFFFF"/>
                </a:solidFill>
                <a:latin typeface="Franklin Gothic Heavy" panose="020B0603020102020204" pitchFamily="34" charset="0"/>
              </a:rPr>
              <a:t>Social Support</a:t>
            </a:r>
          </a:p>
        </p:txBody>
      </p:sp>
      <p:sp>
        <p:nvSpPr>
          <p:cNvPr id="4" name="TextBox 4"/>
          <p:cNvSpPr txBox="1"/>
          <p:nvPr/>
        </p:nvSpPr>
        <p:spPr>
          <a:xfrm>
            <a:off x="10103087" y="3299443"/>
            <a:ext cx="6641348" cy="4257660"/>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Belonging, being accepted, being loved, or being needed</a:t>
            </a:r>
          </a:p>
          <a:p>
            <a:pPr marL="647830" lvl="1" indent="-323915">
              <a:lnSpc>
                <a:spcPts val="4200"/>
              </a:lnSpc>
              <a:buFont typeface="Arial"/>
              <a:buChar char="•"/>
            </a:pPr>
            <a:r>
              <a:rPr lang="en-US" sz="3200" dirty="0">
                <a:solidFill>
                  <a:srgbClr val="FFFFFF"/>
                </a:solidFill>
                <a:latin typeface="Corbel" panose="020B0503020204020204" pitchFamily="34" charset="0"/>
              </a:rPr>
              <a:t>Individual’s belief that they are:</a:t>
            </a:r>
          </a:p>
          <a:p>
            <a:pPr marL="1295659" lvl="2" indent="-431886">
              <a:lnSpc>
                <a:spcPts val="4200"/>
              </a:lnSpc>
              <a:buFont typeface="Arial"/>
              <a:buChar char="⚬"/>
            </a:pPr>
            <a:r>
              <a:rPr lang="en-US" sz="3200" dirty="0">
                <a:solidFill>
                  <a:srgbClr val="FFFFFF"/>
                </a:solidFill>
                <a:latin typeface="Corbel" panose="020B0503020204020204" pitchFamily="34" charset="0"/>
              </a:rPr>
              <a:t>Cared for and loved</a:t>
            </a:r>
          </a:p>
          <a:p>
            <a:pPr marL="1295659" lvl="2" indent="-431886">
              <a:lnSpc>
                <a:spcPts val="4200"/>
              </a:lnSpc>
              <a:buFont typeface="Arial"/>
              <a:buChar char="⚬"/>
            </a:pPr>
            <a:r>
              <a:rPr lang="en-US" sz="3200" dirty="0">
                <a:solidFill>
                  <a:srgbClr val="FFFFFF"/>
                </a:solidFill>
                <a:latin typeface="Corbel" panose="020B0503020204020204" pitchFamily="34" charset="0"/>
              </a:rPr>
              <a:t>Belong to a network of communication</a:t>
            </a:r>
          </a:p>
          <a:p>
            <a:pPr marL="1295659" lvl="2" indent="-431886">
              <a:lnSpc>
                <a:spcPts val="4200"/>
              </a:lnSpc>
              <a:buFont typeface="Arial"/>
              <a:buChar char="⚬"/>
            </a:pPr>
            <a:r>
              <a:rPr lang="en-US" sz="3200" dirty="0">
                <a:solidFill>
                  <a:srgbClr val="FFFFFF"/>
                </a:solidFill>
                <a:latin typeface="Corbel" panose="020B0503020204020204" pitchFamily="34" charset="0"/>
              </a:rPr>
              <a:t>Has mutual obligations with others in the network</a:t>
            </a:r>
          </a:p>
        </p:txBody>
      </p:sp>
      <p:pic>
        <p:nvPicPr>
          <p:cNvPr id="5" name="Recording">
            <a:hlinkClick r:id="" action="ppaction://media"/>
            <a:extLst>
              <a:ext uri="{FF2B5EF4-FFF2-40B4-BE49-F238E27FC236}">
                <a16:creationId xmlns:a16="http://schemas.microsoft.com/office/drawing/2014/main" id="{7F773BA5-B492-9C34-AB03-325B0326B64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31225" y="2374900"/>
            <a:ext cx="609600" cy="609600"/>
          </a:xfrm>
          <a:prstGeom prst="rect">
            <a:avLst/>
          </a:prstGeom>
        </p:spPr>
      </p:pic>
      <p:pic>
        <p:nvPicPr>
          <p:cNvPr id="6" name="Recording">
            <a:hlinkClick r:id="" action="ppaction://media"/>
            <a:extLst>
              <a:ext uri="{FF2B5EF4-FFF2-40B4-BE49-F238E27FC236}">
                <a16:creationId xmlns:a16="http://schemas.microsoft.com/office/drawing/2014/main" id="{5C051555-60E7-06E0-E739-7F9570F55D7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798287" y="764696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8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3030542"/>
            <a:ext cx="7761818" cy="5997769"/>
          </a:xfrm>
          <a:prstGeom prst="rect">
            <a:avLst/>
          </a:prstGeom>
        </p:spPr>
      </p:pic>
      <p:sp>
        <p:nvSpPr>
          <p:cNvPr id="3" name="TextBox 3"/>
          <p:cNvSpPr txBox="1"/>
          <p:nvPr/>
        </p:nvSpPr>
        <p:spPr>
          <a:xfrm>
            <a:off x="1327120" y="885825"/>
            <a:ext cx="6955988" cy="2205732"/>
          </a:xfrm>
          <a:prstGeom prst="rect">
            <a:avLst/>
          </a:prstGeom>
        </p:spPr>
        <p:txBody>
          <a:bodyPr lIns="0" tIns="0" rIns="0" bIns="0" rtlCol="0" anchor="t">
            <a:spAutoFit/>
          </a:bodyPr>
          <a:lstStyle/>
          <a:p>
            <a:pPr>
              <a:lnSpc>
                <a:spcPts val="8627"/>
              </a:lnSpc>
            </a:pPr>
            <a:r>
              <a:rPr lang="en-US" sz="7200" b="1" dirty="0">
                <a:solidFill>
                  <a:srgbClr val="FFFFFF"/>
                </a:solidFill>
                <a:latin typeface="Franklin Gothic Heavy" panose="020B0603020102020204" pitchFamily="34" charset="0"/>
              </a:rPr>
              <a:t>Benefits of Social Support</a:t>
            </a:r>
          </a:p>
        </p:txBody>
      </p:sp>
      <p:sp>
        <p:nvSpPr>
          <p:cNvPr id="4" name="TextBox 4"/>
          <p:cNvSpPr txBox="1"/>
          <p:nvPr/>
        </p:nvSpPr>
        <p:spPr>
          <a:xfrm>
            <a:off x="1028700" y="3703851"/>
            <a:ext cx="6641348" cy="5324460"/>
          </a:xfrm>
          <a:prstGeom prst="rect">
            <a:avLst/>
          </a:prstGeom>
        </p:spPr>
        <p:txBody>
          <a:bodyPr lIns="0" tIns="0" rIns="0" bIns="0" rtlCol="0" anchor="t">
            <a:spAutoFit/>
          </a:bodyPr>
          <a:lstStyle/>
          <a:p>
            <a:pPr marL="647830" lvl="1" indent="-323915">
              <a:lnSpc>
                <a:spcPts val="4200"/>
              </a:lnSpc>
              <a:buFont typeface="Arial"/>
              <a:buChar char="•"/>
            </a:pPr>
            <a:r>
              <a:rPr lang="en-US" sz="3200" b="1" dirty="0">
                <a:solidFill>
                  <a:srgbClr val="FFFFFF"/>
                </a:solidFill>
                <a:latin typeface="Corbel" panose="020B0503020204020204" pitchFamily="34" charset="0"/>
              </a:rPr>
              <a:t>Direct effect theory</a:t>
            </a:r>
          </a:p>
          <a:p>
            <a:pPr marL="1295659" lvl="2" indent="-431886">
              <a:lnSpc>
                <a:spcPts val="4200"/>
              </a:lnSpc>
              <a:buFont typeface="Arial"/>
              <a:buChar char="⚬"/>
            </a:pPr>
            <a:r>
              <a:rPr lang="en-US" sz="3200" dirty="0">
                <a:solidFill>
                  <a:srgbClr val="FFFFFF"/>
                </a:solidFill>
                <a:latin typeface="Corbel" panose="020B0503020204020204" pitchFamily="34" charset="0"/>
              </a:rPr>
              <a:t>Social support as a means of preventing stressors from occurring in the first place</a:t>
            </a:r>
          </a:p>
          <a:p>
            <a:pPr marL="647830" lvl="1" indent="-323915">
              <a:lnSpc>
                <a:spcPts val="4200"/>
              </a:lnSpc>
              <a:buFont typeface="Arial"/>
              <a:buChar char="•"/>
            </a:pPr>
            <a:r>
              <a:rPr lang="en-US" sz="3200" b="1" dirty="0">
                <a:solidFill>
                  <a:srgbClr val="FFFFFF"/>
                </a:solidFill>
                <a:latin typeface="Corbel" panose="020B0503020204020204" pitchFamily="34" charset="0"/>
              </a:rPr>
              <a:t>Stress buffering theory</a:t>
            </a:r>
          </a:p>
          <a:p>
            <a:pPr marL="1295659" lvl="2" indent="-431886">
              <a:lnSpc>
                <a:spcPts val="4200"/>
              </a:lnSpc>
              <a:buFont typeface="Arial"/>
              <a:buChar char="⚬"/>
            </a:pPr>
            <a:r>
              <a:rPr lang="en-US" sz="3200" dirty="0">
                <a:solidFill>
                  <a:srgbClr val="FFFFFF"/>
                </a:solidFill>
                <a:latin typeface="Corbel" panose="020B0503020204020204" pitchFamily="34" charset="0"/>
              </a:rPr>
              <a:t>Social support helps after a stressor is encountered to help prevent that stressor from resulting in negative consequences</a:t>
            </a:r>
          </a:p>
        </p:txBody>
      </p:sp>
      <p:pic>
        <p:nvPicPr>
          <p:cNvPr id="6" name="Recording (4)">
            <a:hlinkClick r:id="" action="ppaction://media"/>
            <a:extLst>
              <a:ext uri="{FF2B5EF4-FFF2-40B4-BE49-F238E27FC236}">
                <a16:creationId xmlns:a16="http://schemas.microsoft.com/office/drawing/2014/main" id="{9865C4C4-41B4-47C9-7A11-319A4B2BB7E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72582" y="4838700"/>
            <a:ext cx="609600" cy="609600"/>
          </a:xfrm>
          <a:prstGeom prst="rect">
            <a:avLst/>
          </a:prstGeom>
        </p:spPr>
      </p:pic>
      <p:pic>
        <p:nvPicPr>
          <p:cNvPr id="7" name="Recording">
            <a:hlinkClick r:id="" action="ppaction://media"/>
            <a:extLst>
              <a:ext uri="{FF2B5EF4-FFF2-40B4-BE49-F238E27FC236}">
                <a16:creationId xmlns:a16="http://schemas.microsoft.com/office/drawing/2014/main" id="{2697E229-93DB-5665-9065-D7CD88E4777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72582" y="7200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2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Online Media 1" descr="Mountain Friends 🌙 Lofi chill beats for relaxing, study and sleep">
            <a:hlinkClick r:id="" action="ppaction://media"/>
            <a:extLst>
              <a:ext uri="{FF2B5EF4-FFF2-40B4-BE49-F238E27FC236}">
                <a16:creationId xmlns:a16="http://schemas.microsoft.com/office/drawing/2014/main" id="{5DCED7FC-FB7A-E88A-AAFD-E96EACCD5BD5}"/>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96953" y="3316578"/>
            <a:ext cx="6614361" cy="5519985"/>
          </a:xfrm>
          <a:prstGeom prst="rect">
            <a:avLst/>
          </a:prstGeom>
        </p:spPr>
      </p:pic>
      <p:sp>
        <p:nvSpPr>
          <p:cNvPr id="3" name="TextBox 3"/>
          <p:cNvSpPr txBox="1"/>
          <p:nvPr/>
        </p:nvSpPr>
        <p:spPr>
          <a:xfrm>
            <a:off x="1584553" y="1171861"/>
            <a:ext cx="6955988" cy="2205732"/>
          </a:xfrm>
          <a:prstGeom prst="rect">
            <a:avLst/>
          </a:prstGeom>
        </p:spPr>
        <p:txBody>
          <a:bodyPr lIns="0" tIns="0" rIns="0" bIns="0" rtlCol="0" anchor="t">
            <a:spAutoFit/>
          </a:bodyPr>
          <a:lstStyle/>
          <a:p>
            <a:pPr>
              <a:lnSpc>
                <a:spcPts val="8627"/>
              </a:lnSpc>
            </a:pPr>
            <a:r>
              <a:rPr lang="en-US" sz="7200" b="1" dirty="0">
                <a:solidFill>
                  <a:srgbClr val="FFFFFF"/>
                </a:solidFill>
                <a:latin typeface="Franklin Gothic Heavy" panose="020B0603020102020204" pitchFamily="34" charset="0"/>
              </a:rPr>
              <a:t>Types of Social Support</a:t>
            </a:r>
          </a:p>
        </p:txBody>
      </p:sp>
      <p:sp>
        <p:nvSpPr>
          <p:cNvPr id="4" name="TextBox 4"/>
          <p:cNvSpPr txBox="1"/>
          <p:nvPr/>
        </p:nvSpPr>
        <p:spPr>
          <a:xfrm>
            <a:off x="1286133" y="3989887"/>
            <a:ext cx="6641348" cy="3770263"/>
          </a:xfrm>
          <a:prstGeom prst="rect">
            <a:avLst/>
          </a:prstGeom>
        </p:spPr>
        <p:txBody>
          <a:bodyPr lIns="0" tIns="0" rIns="0" bIns="0" rtlCol="0" anchor="t">
            <a:spAutoFit/>
          </a:bodyPr>
          <a:lstStyle/>
          <a:p>
            <a:pPr marL="647830" lvl="1" indent="-323915">
              <a:lnSpc>
                <a:spcPts val="4200"/>
              </a:lnSpc>
              <a:buFont typeface="Arial"/>
              <a:buChar char="•"/>
            </a:pPr>
            <a:r>
              <a:rPr lang="en-US" sz="3600" b="1" dirty="0">
                <a:solidFill>
                  <a:srgbClr val="FFFFFF"/>
                </a:solidFill>
                <a:latin typeface="Corbel" panose="020B0503020204020204" pitchFamily="34" charset="0"/>
              </a:rPr>
              <a:t>Instrumental support</a:t>
            </a:r>
          </a:p>
          <a:p>
            <a:pPr marL="1295659" lvl="2" indent="-431886">
              <a:lnSpc>
                <a:spcPts val="4200"/>
              </a:lnSpc>
              <a:buFont typeface="Arial"/>
              <a:buChar char="⚬"/>
            </a:pPr>
            <a:r>
              <a:rPr lang="en-US" sz="3600" dirty="0">
                <a:solidFill>
                  <a:srgbClr val="FFFFFF"/>
                </a:solidFill>
                <a:latin typeface="Corbel" panose="020B0503020204020204" pitchFamily="34" charset="0"/>
              </a:rPr>
              <a:t>Direct help and service?</a:t>
            </a:r>
          </a:p>
          <a:p>
            <a:pPr marL="647830" lvl="1" indent="-323915">
              <a:lnSpc>
                <a:spcPts val="4200"/>
              </a:lnSpc>
              <a:buFont typeface="Arial"/>
              <a:buChar char="•"/>
            </a:pPr>
            <a:r>
              <a:rPr lang="en-US" sz="3600" b="1" dirty="0">
                <a:solidFill>
                  <a:srgbClr val="FFFFFF"/>
                </a:solidFill>
                <a:latin typeface="Corbel" panose="020B0503020204020204" pitchFamily="34" charset="0"/>
              </a:rPr>
              <a:t>Emotional support</a:t>
            </a:r>
          </a:p>
          <a:p>
            <a:pPr marL="1295659" lvl="2" indent="-431886">
              <a:lnSpc>
                <a:spcPts val="4200"/>
              </a:lnSpc>
              <a:buFont typeface="Arial"/>
              <a:buChar char="⚬"/>
            </a:pPr>
            <a:r>
              <a:rPr lang="en-US" sz="3600" dirty="0">
                <a:solidFill>
                  <a:srgbClr val="FFFFFF"/>
                </a:solidFill>
                <a:latin typeface="Corbel" panose="020B0503020204020204" pitchFamily="34" charset="0"/>
              </a:rPr>
              <a:t>Trust and comfort in sharing intimate thoughts</a:t>
            </a:r>
          </a:p>
          <a:p>
            <a:pPr marL="647830" lvl="1" indent="-323915">
              <a:lnSpc>
                <a:spcPts val="4200"/>
              </a:lnSpc>
              <a:buFont typeface="Arial"/>
              <a:buChar char="•"/>
            </a:pPr>
            <a:r>
              <a:rPr lang="en-US" sz="3600" b="1" dirty="0">
                <a:solidFill>
                  <a:srgbClr val="FFFFFF"/>
                </a:solidFill>
                <a:latin typeface="Corbel" panose="020B0503020204020204" pitchFamily="34" charset="0"/>
              </a:rPr>
              <a:t>Informational support</a:t>
            </a:r>
          </a:p>
          <a:p>
            <a:pPr marL="1295659" lvl="2" indent="-431886">
              <a:lnSpc>
                <a:spcPts val="4200"/>
              </a:lnSpc>
              <a:buFont typeface="Arial"/>
              <a:buChar char="⚬"/>
            </a:pPr>
            <a:r>
              <a:rPr lang="en-US" sz="3600" dirty="0">
                <a:solidFill>
                  <a:srgbClr val="FFFFFF"/>
                </a:solidFill>
                <a:latin typeface="Corbel" panose="020B0503020204020204" pitchFamily="34" charset="0"/>
              </a:rPr>
              <a:t>Advice, suggestions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88745" y="3732698"/>
            <a:ext cx="5670555" cy="3897218"/>
          </a:xfrm>
          <a:prstGeom prst="rect">
            <a:avLst/>
          </a:prstGeom>
        </p:spPr>
      </p:pic>
      <p:sp>
        <p:nvSpPr>
          <p:cNvPr id="3" name="TextBox 3"/>
          <p:cNvSpPr txBox="1"/>
          <p:nvPr/>
        </p:nvSpPr>
        <p:spPr>
          <a:xfrm>
            <a:off x="1286133" y="885825"/>
            <a:ext cx="13706445" cy="1021755"/>
          </a:xfrm>
          <a:prstGeom prst="rect">
            <a:avLst/>
          </a:prstGeom>
        </p:spPr>
        <p:txBody>
          <a:bodyPr lIns="0" tIns="0" rIns="0" bIns="0" rtlCol="0" anchor="t">
            <a:spAutoFit/>
          </a:bodyPr>
          <a:lstStyle/>
          <a:p>
            <a:pPr>
              <a:lnSpc>
                <a:spcPts val="8627"/>
              </a:lnSpc>
            </a:pPr>
            <a:r>
              <a:rPr lang="en-US" sz="6600" b="1" dirty="0">
                <a:solidFill>
                  <a:srgbClr val="FFFFFF"/>
                </a:solidFill>
                <a:latin typeface="Franklin Gothic Heavy" panose="020B0603020102020204" pitchFamily="34" charset="0"/>
              </a:rPr>
              <a:t>Building a Social Support Network</a:t>
            </a:r>
          </a:p>
        </p:txBody>
      </p:sp>
      <p:sp>
        <p:nvSpPr>
          <p:cNvPr id="4" name="TextBox 4"/>
          <p:cNvSpPr txBox="1"/>
          <p:nvPr/>
        </p:nvSpPr>
        <p:spPr>
          <a:xfrm>
            <a:off x="1286133" y="2454816"/>
            <a:ext cx="10302613" cy="6985182"/>
          </a:xfrm>
          <a:prstGeom prst="rect">
            <a:avLst/>
          </a:prstGeom>
        </p:spPr>
        <p:txBody>
          <a:bodyPr lIns="0" tIns="0" rIns="0" bIns="0" rtlCol="0" anchor="t">
            <a:spAutoFit/>
          </a:bodyPr>
          <a:lstStyle/>
          <a:p>
            <a:pPr marL="604651" lvl="1" indent="-302325">
              <a:lnSpc>
                <a:spcPts val="3920"/>
              </a:lnSpc>
              <a:buFont typeface="Arial"/>
              <a:buChar char="•"/>
            </a:pPr>
            <a:r>
              <a:rPr lang="en-US" sz="3200" dirty="0">
                <a:solidFill>
                  <a:srgbClr val="FFFFFF"/>
                </a:solidFill>
                <a:latin typeface="Corbel" panose="020B0503020204020204" pitchFamily="34" charset="0"/>
              </a:rPr>
              <a:t>Volunteer: </a:t>
            </a:r>
          </a:p>
          <a:p>
            <a:pPr marL="1209301" lvl="2" indent="-403100">
              <a:lnSpc>
                <a:spcPts val="3920"/>
              </a:lnSpc>
              <a:buFont typeface="Arial"/>
              <a:buChar char="⚬"/>
            </a:pPr>
            <a:r>
              <a:rPr lang="en-US" sz="3200" dirty="0">
                <a:solidFill>
                  <a:srgbClr val="FFFFFF"/>
                </a:solidFill>
                <a:latin typeface="Corbel" panose="020B0503020204020204" pitchFamily="34" charset="0"/>
              </a:rPr>
              <a:t>Pick an cause that important to you and get involved</a:t>
            </a:r>
          </a:p>
          <a:p>
            <a:pPr marL="604651" lvl="1" indent="-302325">
              <a:lnSpc>
                <a:spcPts val="3920"/>
              </a:lnSpc>
              <a:buFont typeface="Arial"/>
              <a:buChar char="•"/>
            </a:pPr>
            <a:r>
              <a:rPr lang="en-US" sz="3200" dirty="0">
                <a:solidFill>
                  <a:srgbClr val="FFFFFF"/>
                </a:solidFill>
                <a:latin typeface="Corbel" panose="020B0503020204020204" pitchFamily="34" charset="0"/>
              </a:rPr>
              <a:t>Join a gym or a fitness group: </a:t>
            </a:r>
          </a:p>
          <a:p>
            <a:pPr marL="1209301" lvl="2" indent="-403100">
              <a:lnSpc>
                <a:spcPts val="3920"/>
              </a:lnSpc>
              <a:buFont typeface="Arial"/>
              <a:buChar char="⚬"/>
            </a:pPr>
            <a:r>
              <a:rPr lang="en-US" sz="3200" dirty="0">
                <a:solidFill>
                  <a:srgbClr val="FFFFFF"/>
                </a:solidFill>
                <a:latin typeface="Corbel" panose="020B0503020204020204" pitchFamily="34" charset="0"/>
              </a:rPr>
              <a:t>Not only are you getting physically fit, but you can also make friends while you exercise. As a bonus, they will help keep you motivated!</a:t>
            </a:r>
          </a:p>
          <a:p>
            <a:pPr marL="604651" lvl="1" indent="-302325">
              <a:lnSpc>
                <a:spcPts val="3920"/>
              </a:lnSpc>
              <a:buFont typeface="Arial"/>
              <a:buChar char="•"/>
            </a:pPr>
            <a:r>
              <a:rPr lang="en-US" sz="3200" dirty="0">
                <a:solidFill>
                  <a:srgbClr val="FFFFFF"/>
                </a:solidFill>
                <a:latin typeface="Corbel" panose="020B0503020204020204" pitchFamily="34" charset="0"/>
              </a:rPr>
              <a:t>Take a class:</a:t>
            </a:r>
          </a:p>
          <a:p>
            <a:pPr marL="1209301" lvl="2" indent="-403100">
              <a:lnSpc>
                <a:spcPts val="3920"/>
              </a:lnSpc>
              <a:buFont typeface="Arial"/>
              <a:buChar char="⚬"/>
            </a:pPr>
            <a:r>
              <a:rPr lang="en-US" sz="3200" dirty="0">
                <a:solidFill>
                  <a:srgbClr val="FFFFFF"/>
                </a:solidFill>
                <a:latin typeface="Corbel" panose="020B0503020204020204" pitchFamily="34" charset="0"/>
              </a:rPr>
              <a:t>College is a great time to meet people who share similar pursuits</a:t>
            </a:r>
          </a:p>
          <a:p>
            <a:pPr marL="604651" lvl="1" indent="-302325">
              <a:lnSpc>
                <a:spcPts val="3920"/>
              </a:lnSpc>
              <a:buFont typeface="Arial"/>
              <a:buChar char="•"/>
            </a:pPr>
            <a:r>
              <a:rPr lang="en-US" sz="3200" dirty="0">
                <a:solidFill>
                  <a:srgbClr val="FFFFFF"/>
                </a:solidFill>
                <a:latin typeface="Corbel" panose="020B0503020204020204" pitchFamily="34" charset="0"/>
              </a:rPr>
              <a:t>Online:</a:t>
            </a:r>
          </a:p>
          <a:p>
            <a:pPr marL="1209301" lvl="2" indent="-403100">
              <a:lnSpc>
                <a:spcPts val="3920"/>
              </a:lnSpc>
              <a:buFont typeface="Arial"/>
              <a:buChar char="⚬"/>
            </a:pPr>
            <a:r>
              <a:rPr lang="en-US" sz="3200" dirty="0">
                <a:solidFill>
                  <a:srgbClr val="FFFFFF"/>
                </a:solidFill>
                <a:latin typeface="Corbel" panose="020B0503020204020204" pitchFamily="34" charset="0"/>
              </a:rPr>
              <a:t>Social networking is a great way to stay connected. There are tons of resources online to help you through almost any situation. Remember to stick to the reputable ones.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64136" y="4478137"/>
            <a:ext cx="7895164" cy="4780163"/>
          </a:xfrm>
          <a:prstGeom prst="rect">
            <a:avLst/>
          </a:prstGeom>
        </p:spPr>
      </p:pic>
      <p:sp>
        <p:nvSpPr>
          <p:cNvPr id="3" name="TextBox 3"/>
          <p:cNvSpPr txBox="1"/>
          <p:nvPr/>
        </p:nvSpPr>
        <p:spPr>
          <a:xfrm>
            <a:off x="1286133" y="885825"/>
            <a:ext cx="13706445" cy="2144717"/>
          </a:xfrm>
          <a:prstGeom prst="rect">
            <a:avLst/>
          </a:prstGeom>
        </p:spPr>
        <p:txBody>
          <a:bodyPr lIns="0" tIns="0" rIns="0" bIns="0" rtlCol="0" anchor="t">
            <a:spAutoFit/>
          </a:bodyPr>
          <a:lstStyle/>
          <a:p>
            <a:pPr>
              <a:lnSpc>
                <a:spcPts val="8627"/>
              </a:lnSpc>
            </a:pPr>
            <a:r>
              <a:rPr lang="en-US" sz="6600" b="1" dirty="0">
                <a:solidFill>
                  <a:srgbClr val="FFFFFF"/>
                </a:solidFill>
                <a:latin typeface="Franklin Gothic Heavy" panose="020B0603020102020204" pitchFamily="34" charset="0"/>
              </a:rPr>
              <a:t>Maintaining a Strong Social Support System</a:t>
            </a:r>
          </a:p>
        </p:txBody>
      </p:sp>
      <p:sp>
        <p:nvSpPr>
          <p:cNvPr id="4" name="TextBox 4"/>
          <p:cNvSpPr txBox="1"/>
          <p:nvPr/>
        </p:nvSpPr>
        <p:spPr>
          <a:xfrm>
            <a:off x="1286133" y="3671976"/>
            <a:ext cx="7671078" cy="4814395"/>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Practice conflict resolution technique</a:t>
            </a:r>
          </a:p>
          <a:p>
            <a:pPr marL="647830" lvl="1" indent="-323915">
              <a:lnSpc>
                <a:spcPts val="4200"/>
              </a:lnSpc>
              <a:buFont typeface="Arial"/>
              <a:buChar char="•"/>
            </a:pPr>
            <a:r>
              <a:rPr lang="en-US" sz="3200" dirty="0">
                <a:solidFill>
                  <a:srgbClr val="FFFFFF"/>
                </a:solidFill>
                <a:latin typeface="Corbel" panose="020B0503020204020204" pitchFamily="34" charset="0"/>
              </a:rPr>
              <a:t>Be a good listener</a:t>
            </a:r>
          </a:p>
          <a:p>
            <a:pPr marL="647830" lvl="1" indent="-323915">
              <a:lnSpc>
                <a:spcPts val="4200"/>
              </a:lnSpc>
              <a:buFont typeface="Arial"/>
              <a:buChar char="•"/>
            </a:pPr>
            <a:r>
              <a:rPr lang="en-US" sz="3200" dirty="0">
                <a:solidFill>
                  <a:srgbClr val="FFFFFF"/>
                </a:solidFill>
                <a:latin typeface="Corbel" panose="020B0503020204020204" pitchFamily="34" charset="0"/>
              </a:rPr>
              <a:t>Be caring and open with others – appreciate others</a:t>
            </a:r>
          </a:p>
          <a:p>
            <a:pPr marL="647830" lvl="1" indent="-323915">
              <a:lnSpc>
                <a:spcPts val="4200"/>
              </a:lnSpc>
              <a:buFont typeface="Arial"/>
              <a:buChar char="•"/>
            </a:pPr>
            <a:r>
              <a:rPr lang="en-US" sz="3200" dirty="0">
                <a:solidFill>
                  <a:srgbClr val="FFFFFF"/>
                </a:solidFill>
                <a:latin typeface="Corbel" panose="020B0503020204020204" pitchFamily="34" charset="0"/>
              </a:rPr>
              <a:t>Overcome your fear of social situations</a:t>
            </a:r>
          </a:p>
          <a:p>
            <a:pPr marL="647830" lvl="1" indent="-323915">
              <a:lnSpc>
                <a:spcPts val="4200"/>
              </a:lnSpc>
              <a:buFont typeface="Arial"/>
              <a:buChar char="•"/>
            </a:pPr>
            <a:r>
              <a:rPr lang="en-US" sz="3200" dirty="0">
                <a:solidFill>
                  <a:srgbClr val="FFFFFF"/>
                </a:solidFill>
                <a:latin typeface="Corbel" panose="020B0503020204020204" pitchFamily="34" charset="0"/>
              </a:rPr>
              <a:t>Don’t overdo it – don’t overwhelm friends and family with calls and texts</a:t>
            </a:r>
          </a:p>
          <a:p>
            <a:pPr marL="647830" lvl="1" indent="-323915">
              <a:lnSpc>
                <a:spcPts val="4200"/>
              </a:lnSpc>
              <a:buFont typeface="Arial"/>
              <a:buChar char="•"/>
            </a:pPr>
            <a:r>
              <a:rPr lang="en-US" sz="3200" dirty="0">
                <a:solidFill>
                  <a:srgbClr val="FFFFFF"/>
                </a:solidFill>
                <a:latin typeface="Corbel" panose="020B0503020204020204" pitchFamily="34" charset="0"/>
              </a:rPr>
              <a:t>Give back – be available for others when they need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9632122" y="1329911"/>
            <a:ext cx="7627178" cy="7627178"/>
          </a:xfrm>
          <a:prstGeom prst="rect">
            <a:avLst/>
          </a:prstGeom>
        </p:spPr>
      </p:pic>
      <p:sp>
        <p:nvSpPr>
          <p:cNvPr id="3" name="TextBox 3"/>
          <p:cNvSpPr txBox="1"/>
          <p:nvPr/>
        </p:nvSpPr>
        <p:spPr>
          <a:xfrm>
            <a:off x="1028700" y="885825"/>
            <a:ext cx="7124700" cy="1021755"/>
          </a:xfrm>
          <a:prstGeom prst="rect">
            <a:avLst/>
          </a:prstGeom>
        </p:spPr>
        <p:txBody>
          <a:bodyPr wrap="square" lIns="0" tIns="0" rIns="0" bIns="0" rtlCol="0" anchor="t">
            <a:spAutoFit/>
          </a:bodyPr>
          <a:lstStyle/>
          <a:p>
            <a:pPr>
              <a:lnSpc>
                <a:spcPts val="8627"/>
              </a:lnSpc>
            </a:pPr>
            <a:r>
              <a:rPr lang="en-US" sz="6600" b="1" dirty="0">
                <a:solidFill>
                  <a:srgbClr val="FFFFFF"/>
                </a:solidFill>
                <a:latin typeface="Franklin Gothic Heavy" panose="020B0603020102020204" pitchFamily="34" charset="0"/>
              </a:rPr>
              <a:t>Love Languages</a:t>
            </a:r>
          </a:p>
        </p:txBody>
      </p:sp>
      <p:sp>
        <p:nvSpPr>
          <p:cNvPr id="4" name="TextBox 4"/>
          <p:cNvSpPr txBox="1"/>
          <p:nvPr/>
        </p:nvSpPr>
        <p:spPr>
          <a:xfrm>
            <a:off x="1028700" y="2443843"/>
            <a:ext cx="8443559" cy="3205301"/>
          </a:xfrm>
          <a:prstGeom prst="rect">
            <a:avLst/>
          </a:prstGeom>
        </p:spPr>
        <p:txBody>
          <a:bodyPr lIns="0" tIns="0" rIns="0" bIns="0" rtlCol="0" anchor="t">
            <a:spAutoFit/>
          </a:bodyPr>
          <a:lstStyle/>
          <a:p>
            <a:pPr>
              <a:lnSpc>
                <a:spcPts val="4200"/>
              </a:lnSpc>
              <a:spcBef>
                <a:spcPct val="0"/>
              </a:spcBef>
            </a:pPr>
            <a:r>
              <a:rPr lang="en-US" sz="3200" dirty="0">
                <a:solidFill>
                  <a:srgbClr val="FFFFFF"/>
                </a:solidFill>
                <a:latin typeface="Corbel" panose="020B0503020204020204" pitchFamily="34" charset="0"/>
              </a:rPr>
              <a:t>People tend to naturally give love in the way that they prefer to receive love, and better communication between people can be accomplished when one can demonstrate caring to the other person in the love language the recipient understands. </a:t>
            </a:r>
          </a:p>
        </p:txBody>
      </p:sp>
      <p:sp>
        <p:nvSpPr>
          <p:cNvPr id="5" name="TextBox 5"/>
          <p:cNvSpPr txBox="1"/>
          <p:nvPr/>
        </p:nvSpPr>
        <p:spPr>
          <a:xfrm>
            <a:off x="1028700" y="5961756"/>
            <a:ext cx="6298286" cy="3141886"/>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Words of affirmation</a:t>
            </a:r>
          </a:p>
          <a:p>
            <a:pPr marL="647830" lvl="1" indent="-323915">
              <a:lnSpc>
                <a:spcPts val="4200"/>
              </a:lnSpc>
              <a:buFont typeface="Arial"/>
              <a:buChar char="•"/>
            </a:pPr>
            <a:r>
              <a:rPr lang="en-US" sz="3200" dirty="0">
                <a:solidFill>
                  <a:srgbClr val="FFFFFF"/>
                </a:solidFill>
                <a:latin typeface="Corbel" panose="020B0503020204020204" pitchFamily="34" charset="0"/>
              </a:rPr>
              <a:t>Quality time</a:t>
            </a:r>
          </a:p>
          <a:p>
            <a:pPr marL="647830" lvl="1" indent="-323915">
              <a:lnSpc>
                <a:spcPts val="4200"/>
              </a:lnSpc>
              <a:buFont typeface="Arial"/>
              <a:buChar char="•"/>
            </a:pPr>
            <a:r>
              <a:rPr lang="en-US" sz="3200" dirty="0">
                <a:solidFill>
                  <a:srgbClr val="FFFFFF"/>
                </a:solidFill>
                <a:latin typeface="Corbel" panose="020B0503020204020204" pitchFamily="34" charset="0"/>
              </a:rPr>
              <a:t>Receiving gifts</a:t>
            </a:r>
          </a:p>
          <a:p>
            <a:pPr marL="647830" lvl="1" indent="-323915">
              <a:lnSpc>
                <a:spcPts val="4200"/>
              </a:lnSpc>
              <a:buFont typeface="Arial"/>
              <a:buChar char="•"/>
            </a:pPr>
            <a:r>
              <a:rPr lang="en-US" sz="3200" dirty="0">
                <a:solidFill>
                  <a:srgbClr val="FFFFFF"/>
                </a:solidFill>
                <a:latin typeface="Corbel" panose="020B0503020204020204" pitchFamily="34" charset="0"/>
              </a:rPr>
              <a:t>Acts of service</a:t>
            </a:r>
          </a:p>
          <a:p>
            <a:pPr marL="647830" lvl="1" indent="-323915">
              <a:lnSpc>
                <a:spcPts val="4200"/>
              </a:lnSpc>
              <a:buFont typeface="Arial"/>
              <a:buChar char="•"/>
            </a:pPr>
            <a:r>
              <a:rPr lang="en-US" sz="3200" dirty="0">
                <a:solidFill>
                  <a:srgbClr val="FFFFFF"/>
                </a:solidFill>
                <a:latin typeface="Corbel" panose="020B0503020204020204" pitchFamily="34" charset="0"/>
              </a:rPr>
              <a:t>Physical touch</a:t>
            </a:r>
          </a:p>
          <a:p>
            <a:pPr>
              <a:lnSpc>
                <a:spcPts val="3500"/>
              </a:lnSpc>
              <a:spcBef>
                <a:spcPct val="0"/>
              </a:spcBef>
            </a:pPr>
            <a:endParaRPr lang="en-US" sz="3200" dirty="0">
              <a:solidFill>
                <a:srgbClr val="FFFFFF"/>
              </a:solidFill>
              <a:latin typeface="Corbel" panose="020B0503020204020204" pitchFamily="34" charset="0"/>
            </a:endParaRPr>
          </a:p>
        </p:txBody>
      </p:sp>
      <p:pic>
        <p:nvPicPr>
          <p:cNvPr id="6" name="Recording">
            <a:hlinkClick r:id="" action="ppaction://media"/>
            <a:extLst>
              <a:ext uri="{FF2B5EF4-FFF2-40B4-BE49-F238E27FC236}">
                <a16:creationId xmlns:a16="http://schemas.microsoft.com/office/drawing/2014/main" id="{67DD6CF2-3DB1-21E1-FF37-9811C8C6D0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43600" y="552351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Online Media 1" descr="Find Your Love Language (TEST)">
            <a:hlinkClick r:id="" action="ppaction://media"/>
            <a:extLst>
              <a:ext uri="{FF2B5EF4-FFF2-40B4-BE49-F238E27FC236}">
                <a16:creationId xmlns:a16="http://schemas.microsoft.com/office/drawing/2014/main" id="{FBD0119E-A558-1B9C-4B5A-6A34850ACE61}"/>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90985" y="1621446"/>
            <a:ext cx="3037771" cy="7044107"/>
          </a:xfrm>
          <a:prstGeom prst="rect">
            <a:avLst/>
          </a:prstGeom>
        </p:spPr>
      </p:pic>
      <p:sp>
        <p:nvSpPr>
          <p:cNvPr id="3" name="TextBox 3"/>
          <p:cNvSpPr txBox="1"/>
          <p:nvPr/>
        </p:nvSpPr>
        <p:spPr>
          <a:xfrm>
            <a:off x="1501343" y="1216029"/>
            <a:ext cx="7642657" cy="1212640"/>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Co-Dependency</a:t>
            </a:r>
          </a:p>
        </p:txBody>
      </p:sp>
      <p:sp>
        <p:nvSpPr>
          <p:cNvPr id="4" name="TextBox 4"/>
          <p:cNvSpPr txBox="1"/>
          <p:nvPr/>
        </p:nvSpPr>
        <p:spPr>
          <a:xfrm>
            <a:off x="1028700" y="3028353"/>
            <a:ext cx="8648700" cy="4821128"/>
          </a:xfrm>
          <a:prstGeom prst="rect">
            <a:avLst/>
          </a:prstGeom>
        </p:spPr>
        <p:txBody>
          <a:bodyPr wrap="square"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Co-dependency is unhealthy kind of “love”</a:t>
            </a:r>
          </a:p>
          <a:p>
            <a:pPr marL="647830" lvl="1" indent="-323915">
              <a:lnSpc>
                <a:spcPts val="4200"/>
              </a:lnSpc>
              <a:buFont typeface="Arial"/>
              <a:buChar char="•"/>
            </a:pPr>
            <a:r>
              <a:rPr lang="en-US" sz="3200" dirty="0">
                <a:solidFill>
                  <a:srgbClr val="FFFFFF"/>
                </a:solidFill>
                <a:latin typeface="Corbel" panose="020B0503020204020204" pitchFamily="34" charset="0"/>
              </a:rPr>
              <a:t>An addiction to another being, but in a way that minimizes your own feelings. It has similar roots to addiction.</a:t>
            </a:r>
          </a:p>
          <a:p>
            <a:pPr marL="647830" lvl="1" indent="-323915">
              <a:lnSpc>
                <a:spcPts val="4200"/>
              </a:lnSpc>
              <a:buFont typeface="Arial"/>
              <a:buChar char="•"/>
            </a:pPr>
            <a:r>
              <a:rPr lang="en-US" sz="3200" dirty="0">
                <a:solidFill>
                  <a:srgbClr val="FFFFFF"/>
                </a:solidFill>
                <a:latin typeface="Corbel" panose="020B0503020204020204" pitchFamily="34" charset="0"/>
              </a:rPr>
              <a:t>Defined as excessive emotional or psychological reliance on a partner (or friend), one who typically needs a lot of support. </a:t>
            </a:r>
          </a:p>
          <a:p>
            <a:pPr marL="647830" lvl="1" indent="-323915">
              <a:lnSpc>
                <a:spcPts val="4200"/>
              </a:lnSpc>
              <a:buFont typeface="Arial"/>
              <a:buChar char="•"/>
            </a:pPr>
            <a:r>
              <a:rPr lang="en-US" sz="3200" dirty="0">
                <a:solidFill>
                  <a:srgbClr val="FFFFFF"/>
                </a:solidFill>
                <a:latin typeface="Corbel" panose="020B0503020204020204" pitchFamily="34" charset="0"/>
              </a:rPr>
              <a:t>Can be an unhealthy coping mechanism for stress</a:t>
            </a:r>
          </a:p>
        </p:txBody>
      </p:sp>
      <p:pic>
        <p:nvPicPr>
          <p:cNvPr id="5" name="Recording (2)">
            <a:hlinkClick r:id="" action="ppaction://media"/>
            <a:extLst>
              <a:ext uri="{FF2B5EF4-FFF2-40B4-BE49-F238E27FC236}">
                <a16:creationId xmlns:a16="http://schemas.microsoft.com/office/drawing/2014/main" id="{A5E3BA07-3FE8-B777-0A64-42901AB43B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98013" y="3467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Online Media 1" descr="Codependency: When Relationships Become Everything">
            <a:hlinkClick r:id="" action="ppaction://media"/>
            <a:extLst>
              <a:ext uri="{FF2B5EF4-FFF2-40B4-BE49-F238E27FC236}">
                <a16:creationId xmlns:a16="http://schemas.microsoft.com/office/drawing/2014/main" id="{5964901F-B67D-510C-CCFD-31CF499BDA5E}"/>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5363"/>
            <a:ext cx="18278475" cy="1029236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53354" y="2597154"/>
            <a:ext cx="7426346" cy="6270621"/>
          </a:xfrm>
          <a:prstGeom prst="rect">
            <a:avLst/>
          </a:prstGeom>
        </p:spPr>
      </p:pic>
      <p:sp>
        <p:nvSpPr>
          <p:cNvPr id="3" name="TextBox 3"/>
          <p:cNvSpPr txBox="1"/>
          <p:nvPr/>
        </p:nvSpPr>
        <p:spPr>
          <a:xfrm>
            <a:off x="1028700" y="1216029"/>
            <a:ext cx="7642657" cy="2590800"/>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Overcoming </a:t>
            </a:r>
          </a:p>
          <a:p>
            <a:pPr>
              <a:lnSpc>
                <a:spcPts val="10440"/>
              </a:lnSpc>
            </a:pPr>
            <a:r>
              <a:rPr lang="en-US" sz="7200" b="1" dirty="0">
                <a:solidFill>
                  <a:srgbClr val="FFFFFF"/>
                </a:solidFill>
                <a:latin typeface="Franklin Gothic Heavy" panose="020B0603020102020204" pitchFamily="34" charset="0"/>
              </a:rPr>
              <a:t>Co-Dependency</a:t>
            </a:r>
          </a:p>
        </p:txBody>
      </p:sp>
      <p:sp>
        <p:nvSpPr>
          <p:cNvPr id="4" name="TextBox 4"/>
          <p:cNvSpPr txBox="1"/>
          <p:nvPr/>
        </p:nvSpPr>
        <p:spPr>
          <a:xfrm>
            <a:off x="1028700" y="4467240"/>
            <a:ext cx="7642657" cy="3190860"/>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Separate showing support from co-dependence</a:t>
            </a:r>
          </a:p>
          <a:p>
            <a:pPr marL="647830" lvl="1" indent="-323915">
              <a:lnSpc>
                <a:spcPts val="4200"/>
              </a:lnSpc>
              <a:buFont typeface="Arial"/>
              <a:buChar char="•"/>
            </a:pPr>
            <a:r>
              <a:rPr lang="en-US" sz="3200" dirty="0">
                <a:solidFill>
                  <a:srgbClr val="FFFFFF"/>
                </a:solidFill>
                <a:latin typeface="Corbel" panose="020B0503020204020204" pitchFamily="34" charset="0"/>
              </a:rPr>
              <a:t>Identify patterns in your life</a:t>
            </a:r>
          </a:p>
          <a:p>
            <a:pPr marL="647830" lvl="1" indent="-323915">
              <a:lnSpc>
                <a:spcPts val="4200"/>
              </a:lnSpc>
              <a:buFont typeface="Arial"/>
              <a:buChar char="•"/>
            </a:pPr>
            <a:r>
              <a:rPr lang="en-US" sz="3200" dirty="0">
                <a:solidFill>
                  <a:srgbClr val="FFFFFF"/>
                </a:solidFill>
                <a:latin typeface="Corbel" panose="020B0503020204020204" pitchFamily="34" charset="0"/>
              </a:rPr>
              <a:t>Learn what healthy love looks like</a:t>
            </a:r>
          </a:p>
          <a:p>
            <a:pPr marL="647830" lvl="1" indent="-323915">
              <a:lnSpc>
                <a:spcPts val="4200"/>
              </a:lnSpc>
              <a:buFont typeface="Arial"/>
              <a:buChar char="•"/>
            </a:pPr>
            <a:r>
              <a:rPr lang="en-US" sz="3200" dirty="0">
                <a:solidFill>
                  <a:srgbClr val="FFFFFF"/>
                </a:solidFill>
                <a:latin typeface="Corbel" panose="020B0503020204020204" pitchFamily="34" charset="0"/>
              </a:rPr>
              <a:t>Set boundaries for yourself</a:t>
            </a:r>
          </a:p>
          <a:p>
            <a:pPr marL="647830" lvl="1" indent="-323915">
              <a:lnSpc>
                <a:spcPts val="4200"/>
              </a:lnSpc>
              <a:buFont typeface="Arial"/>
              <a:buChar char="•"/>
            </a:pPr>
            <a:r>
              <a:rPr lang="en-US" sz="3200" dirty="0">
                <a:solidFill>
                  <a:srgbClr val="FFFFFF"/>
                </a:solidFill>
                <a:latin typeface="Corbel" panose="020B0503020204020204" pitchFamily="34" charset="0"/>
              </a:rPr>
              <a:t>Only you can control your actions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3273390" y="2171700"/>
            <a:ext cx="11741220" cy="7612044"/>
          </a:xfrm>
          <a:prstGeom prst="rect">
            <a:avLst/>
          </a:prstGeom>
        </p:spPr>
      </p:pic>
      <p:sp>
        <p:nvSpPr>
          <p:cNvPr id="3" name="TextBox 3"/>
          <p:cNvSpPr txBox="1"/>
          <p:nvPr/>
        </p:nvSpPr>
        <p:spPr>
          <a:xfrm>
            <a:off x="5521181" y="723900"/>
            <a:ext cx="7245638" cy="1212640"/>
          </a:xfrm>
          <a:prstGeom prst="rect">
            <a:avLst/>
          </a:prstGeom>
        </p:spPr>
        <p:txBody>
          <a:bodyPr wrap="square"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Boundary Styles</a:t>
            </a:r>
          </a:p>
        </p:txBody>
      </p:sp>
      <p:pic>
        <p:nvPicPr>
          <p:cNvPr id="4" name="Recording (3)">
            <a:hlinkClick r:id="" action="ppaction://media"/>
            <a:extLst>
              <a:ext uri="{FF2B5EF4-FFF2-40B4-BE49-F238E27FC236}">
                <a16:creationId xmlns:a16="http://schemas.microsoft.com/office/drawing/2014/main" id="{F91134B4-BCD3-0A85-7432-DDA8C37C2B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62400" y="113972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2673" y="1243864"/>
            <a:ext cx="8198971" cy="7799271"/>
          </a:xfrm>
          <a:prstGeom prst="rect">
            <a:avLst/>
          </a:prstGeom>
        </p:spPr>
      </p:pic>
      <p:sp>
        <p:nvSpPr>
          <p:cNvPr id="3" name="TextBox 3"/>
          <p:cNvSpPr txBox="1"/>
          <p:nvPr/>
        </p:nvSpPr>
        <p:spPr>
          <a:xfrm>
            <a:off x="9712396" y="1273204"/>
            <a:ext cx="7546904" cy="1212640"/>
          </a:xfrm>
          <a:prstGeom prst="rect">
            <a:avLst/>
          </a:prstGeom>
        </p:spPr>
        <p:txBody>
          <a:bodyPr lIns="0" tIns="0" rIns="0" bIns="0" rtlCol="0" anchor="t">
            <a:spAutoFit/>
          </a:bodyPr>
          <a:lstStyle/>
          <a:p>
            <a:pPr algn="ctr">
              <a:lnSpc>
                <a:spcPts val="10440"/>
              </a:lnSpc>
            </a:pPr>
            <a:r>
              <a:rPr lang="en-US" sz="7200" b="1" dirty="0">
                <a:solidFill>
                  <a:srgbClr val="FFFFFF"/>
                </a:solidFill>
                <a:latin typeface="Franklin Gothic Heavy" panose="020B0603020102020204" pitchFamily="34" charset="0"/>
              </a:rPr>
              <a:t>Overview</a:t>
            </a:r>
          </a:p>
        </p:txBody>
      </p:sp>
      <p:sp>
        <p:nvSpPr>
          <p:cNvPr id="4" name="AutoShape 4"/>
          <p:cNvSpPr/>
          <p:nvPr/>
        </p:nvSpPr>
        <p:spPr>
          <a:xfrm rot="-5400000">
            <a:off x="7816595" y="5857446"/>
            <a:ext cx="5855443" cy="0"/>
          </a:xfrm>
          <a:prstGeom prst="line">
            <a:avLst/>
          </a:prstGeom>
          <a:ln w="57150" cap="rnd">
            <a:solidFill>
              <a:srgbClr val="FFFFFF"/>
            </a:solidFill>
            <a:prstDash val="solid"/>
            <a:headEnd type="none" w="sm" len="sm"/>
            <a:tailEnd type="none" w="sm" len="sm"/>
          </a:ln>
        </p:spPr>
        <p:txBody>
          <a:bodyPr/>
          <a:lstStyle/>
          <a:p>
            <a:endParaRPr lang="en-CA"/>
          </a:p>
        </p:txBody>
      </p:sp>
      <p:sp>
        <p:nvSpPr>
          <p:cNvPr id="5" name="TextBox 5"/>
          <p:cNvSpPr txBox="1"/>
          <p:nvPr/>
        </p:nvSpPr>
        <p:spPr>
          <a:xfrm>
            <a:off x="11114557" y="3253110"/>
            <a:ext cx="5942042" cy="4360040"/>
          </a:xfrm>
          <a:prstGeom prst="rect">
            <a:avLst/>
          </a:prstGeom>
        </p:spPr>
        <p:txBody>
          <a:bodyPr lIns="0" tIns="0" rIns="0" bIns="0" rtlCol="0" anchor="t">
            <a:spAutoFit/>
          </a:bodyPr>
          <a:lstStyle/>
          <a:p>
            <a:pPr marL="755777" lvl="1" indent="-377888">
              <a:lnSpc>
                <a:spcPts val="4900"/>
              </a:lnSpc>
              <a:buFont typeface="Arial"/>
              <a:buChar char="•"/>
            </a:pPr>
            <a:r>
              <a:rPr lang="en-US" sz="3500" b="1" dirty="0">
                <a:solidFill>
                  <a:srgbClr val="FFFFFF"/>
                </a:solidFill>
                <a:latin typeface="Corbel" panose="020B0503020204020204" pitchFamily="34" charset="0"/>
              </a:rPr>
              <a:t>Asserting Yourself</a:t>
            </a:r>
          </a:p>
          <a:p>
            <a:pPr marL="755777" lvl="1" indent="-377888">
              <a:lnSpc>
                <a:spcPts val="4900"/>
              </a:lnSpc>
              <a:buFont typeface="Arial"/>
              <a:buChar char="•"/>
            </a:pPr>
            <a:r>
              <a:rPr lang="en-US" sz="3500" b="1" dirty="0">
                <a:solidFill>
                  <a:srgbClr val="FFFFFF"/>
                </a:solidFill>
                <a:latin typeface="Corbel" panose="020B0503020204020204" pitchFamily="34" charset="0"/>
              </a:rPr>
              <a:t>Assertiveness and Stress</a:t>
            </a:r>
          </a:p>
          <a:p>
            <a:pPr marL="755777" lvl="1" indent="-377888">
              <a:lnSpc>
                <a:spcPts val="4900"/>
              </a:lnSpc>
              <a:buFont typeface="Arial"/>
              <a:buChar char="•"/>
            </a:pPr>
            <a:r>
              <a:rPr lang="en-US" sz="3500" b="1" dirty="0">
                <a:solidFill>
                  <a:srgbClr val="FFFFFF"/>
                </a:solidFill>
                <a:latin typeface="Corbel" panose="020B0503020204020204" pitchFamily="34" charset="0"/>
              </a:rPr>
              <a:t>Conflict Resolution</a:t>
            </a:r>
          </a:p>
          <a:p>
            <a:pPr marL="755777" lvl="1" indent="-377888">
              <a:lnSpc>
                <a:spcPts val="4900"/>
              </a:lnSpc>
              <a:buFont typeface="Arial"/>
              <a:buChar char="•"/>
            </a:pPr>
            <a:r>
              <a:rPr lang="en-US" sz="3500" b="1" dirty="0">
                <a:solidFill>
                  <a:srgbClr val="FFFFFF"/>
                </a:solidFill>
                <a:latin typeface="Corbel" panose="020B0503020204020204" pitchFamily="34" charset="0"/>
              </a:rPr>
              <a:t>Communication</a:t>
            </a:r>
          </a:p>
          <a:p>
            <a:pPr marL="755777" lvl="1" indent="-377888">
              <a:lnSpc>
                <a:spcPts val="4900"/>
              </a:lnSpc>
              <a:buFont typeface="Arial"/>
              <a:buChar char="•"/>
            </a:pPr>
            <a:r>
              <a:rPr lang="en-US" sz="3500" b="1" dirty="0">
                <a:solidFill>
                  <a:srgbClr val="FFFFFF"/>
                </a:solidFill>
                <a:latin typeface="Corbel" panose="020B0503020204020204" pitchFamily="34" charset="0"/>
              </a:rPr>
              <a:t>Emotional Intelligence</a:t>
            </a:r>
          </a:p>
          <a:p>
            <a:pPr marL="755777" lvl="1" indent="-377888">
              <a:lnSpc>
                <a:spcPts val="4900"/>
              </a:lnSpc>
              <a:buFont typeface="Arial"/>
              <a:buChar char="•"/>
            </a:pPr>
            <a:r>
              <a:rPr lang="en-US" sz="3500" b="1" dirty="0">
                <a:solidFill>
                  <a:srgbClr val="FFFFFF"/>
                </a:solidFill>
                <a:latin typeface="Corbel" panose="020B0503020204020204" pitchFamily="34" charset="0"/>
              </a:rPr>
              <a:t>Social Support Networking</a:t>
            </a:r>
          </a:p>
          <a:p>
            <a:pPr>
              <a:lnSpc>
                <a:spcPts val="4900"/>
              </a:lnSpc>
            </a:pPr>
            <a:endParaRPr lang="en-US" sz="3500" b="1" dirty="0">
              <a:solidFill>
                <a:srgbClr val="FFFFFF"/>
              </a:solidFill>
              <a:latin typeface="Corbel" panose="020B05030202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TextBox 2"/>
          <p:cNvSpPr txBox="1"/>
          <p:nvPr/>
        </p:nvSpPr>
        <p:spPr>
          <a:xfrm>
            <a:off x="1028700" y="2540004"/>
            <a:ext cx="9530497" cy="6985182"/>
          </a:xfrm>
          <a:prstGeom prst="rect">
            <a:avLst/>
          </a:prstGeom>
        </p:spPr>
        <p:txBody>
          <a:bodyPr lIns="0" tIns="0" rIns="0" bIns="0" rtlCol="0" anchor="t">
            <a:spAutoFit/>
          </a:bodyPr>
          <a:lstStyle/>
          <a:p>
            <a:pPr marL="604521" lvl="1" indent="-302261">
              <a:lnSpc>
                <a:spcPts val="3920"/>
              </a:lnSpc>
              <a:buFont typeface="Arial"/>
              <a:buChar char="•"/>
            </a:pPr>
            <a:r>
              <a:rPr lang="en-US" sz="3000" b="1" dirty="0">
                <a:solidFill>
                  <a:srgbClr val="FFFFFF"/>
                </a:solidFill>
                <a:latin typeface="Corbel" panose="020B0503020204020204" pitchFamily="34" charset="0"/>
              </a:rPr>
              <a:t>Know Your Boundaries</a:t>
            </a:r>
          </a:p>
          <a:p>
            <a:pPr marL="1209042" lvl="2" indent="-403014">
              <a:lnSpc>
                <a:spcPts val="3920"/>
              </a:lnSpc>
              <a:buFont typeface="Arial"/>
              <a:buChar char="⚬"/>
            </a:pPr>
            <a:r>
              <a:rPr lang="en-US" sz="3000" dirty="0">
                <a:solidFill>
                  <a:srgbClr val="FFFFFF"/>
                </a:solidFill>
                <a:latin typeface="Corbel" panose="020B0503020204020204" pitchFamily="34" charset="0"/>
              </a:rPr>
              <a:t>Should be based on your values, or the things that are important to you. </a:t>
            </a:r>
          </a:p>
          <a:p>
            <a:pPr marL="604521" lvl="1" indent="-302261">
              <a:lnSpc>
                <a:spcPts val="3920"/>
              </a:lnSpc>
              <a:buFont typeface="Arial"/>
              <a:buChar char="•"/>
            </a:pPr>
            <a:r>
              <a:rPr lang="en-US" sz="3000" b="1" dirty="0">
                <a:solidFill>
                  <a:srgbClr val="FFFFFF"/>
                </a:solidFill>
                <a:latin typeface="Corbel" panose="020B0503020204020204" pitchFamily="34" charset="0"/>
              </a:rPr>
              <a:t>Plan Ahead</a:t>
            </a:r>
          </a:p>
          <a:p>
            <a:pPr marL="1209042" lvl="2" indent="-403014">
              <a:lnSpc>
                <a:spcPts val="3920"/>
              </a:lnSpc>
              <a:buFont typeface="Arial"/>
              <a:buChar char="⚬"/>
            </a:pPr>
            <a:r>
              <a:rPr lang="en-US" sz="3000" dirty="0">
                <a:solidFill>
                  <a:srgbClr val="FFFFFF"/>
                </a:solidFill>
                <a:latin typeface="Corbel" panose="020B0503020204020204" pitchFamily="34" charset="0"/>
              </a:rPr>
              <a:t>Set them before entering a situation. This will make it less likely you’ll do something you’re not comfortable with.</a:t>
            </a:r>
          </a:p>
          <a:p>
            <a:pPr marL="604521" lvl="1" indent="-302261">
              <a:lnSpc>
                <a:spcPts val="3920"/>
              </a:lnSpc>
              <a:buFont typeface="Arial"/>
              <a:buChar char="•"/>
            </a:pPr>
            <a:r>
              <a:rPr lang="en-US" sz="3000" b="1" dirty="0">
                <a:solidFill>
                  <a:srgbClr val="FFFFFF"/>
                </a:solidFill>
                <a:latin typeface="Corbel" panose="020B0503020204020204" pitchFamily="34" charset="0"/>
              </a:rPr>
              <a:t>Express Yourself</a:t>
            </a:r>
          </a:p>
          <a:p>
            <a:pPr marL="1209042" lvl="2" indent="-403014">
              <a:lnSpc>
                <a:spcPts val="3920"/>
              </a:lnSpc>
              <a:buFont typeface="Arial"/>
              <a:buChar char="⚬"/>
            </a:pPr>
            <a:r>
              <a:rPr lang="en-US" sz="3000" dirty="0">
                <a:solidFill>
                  <a:srgbClr val="FFFFFF"/>
                </a:solidFill>
                <a:latin typeface="Corbel" panose="020B0503020204020204" pitchFamily="34" charset="0"/>
              </a:rPr>
              <a:t>Make it clear so there is no doubt about what you want.</a:t>
            </a:r>
          </a:p>
          <a:p>
            <a:pPr marL="1209042" lvl="2" indent="-403014">
              <a:lnSpc>
                <a:spcPts val="3920"/>
              </a:lnSpc>
              <a:buFont typeface="Arial"/>
              <a:buChar char="⚬"/>
            </a:pPr>
            <a:r>
              <a:rPr lang="en-US" sz="3000" dirty="0">
                <a:solidFill>
                  <a:srgbClr val="FFFFFF"/>
                </a:solidFill>
                <a:latin typeface="Corbel" panose="020B0503020204020204" pitchFamily="34" charset="0"/>
              </a:rPr>
              <a:t>Be confident and show it in your body language</a:t>
            </a:r>
          </a:p>
          <a:p>
            <a:pPr marL="604521" lvl="1" indent="-302261">
              <a:lnSpc>
                <a:spcPts val="3920"/>
              </a:lnSpc>
              <a:buFont typeface="Arial"/>
              <a:buChar char="•"/>
            </a:pPr>
            <a:r>
              <a:rPr lang="en-US" sz="3000" b="1" dirty="0">
                <a:solidFill>
                  <a:srgbClr val="FFFFFF"/>
                </a:solidFill>
                <a:latin typeface="Corbel" panose="020B0503020204020204" pitchFamily="34" charset="0"/>
              </a:rPr>
              <a:t>Be Respectful</a:t>
            </a:r>
          </a:p>
          <a:p>
            <a:pPr marL="1209042" lvl="2" indent="-403014">
              <a:lnSpc>
                <a:spcPts val="3920"/>
              </a:lnSpc>
              <a:buFont typeface="Arial"/>
              <a:buChar char="⚬"/>
            </a:pPr>
            <a:r>
              <a:rPr lang="en-US" sz="3000" dirty="0">
                <a:solidFill>
                  <a:srgbClr val="FFFFFF"/>
                </a:solidFill>
                <a:latin typeface="Corbel" panose="020B0503020204020204" pitchFamily="34" charset="0"/>
              </a:rPr>
              <a:t>Avoid yelling, using put-downs, or giving the silent treatment. </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46029" y="2597154"/>
            <a:ext cx="6513271" cy="4746546"/>
          </a:xfrm>
          <a:prstGeom prst="rect">
            <a:avLst/>
          </a:prstGeom>
        </p:spPr>
      </p:pic>
      <p:sp>
        <p:nvSpPr>
          <p:cNvPr id="4" name="TextBox 4"/>
          <p:cNvSpPr txBox="1"/>
          <p:nvPr/>
        </p:nvSpPr>
        <p:spPr>
          <a:xfrm>
            <a:off x="1028700" y="857250"/>
            <a:ext cx="10045362" cy="1212640"/>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Setting Boundaries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Online Media 1" descr="SOCIAL ANXIETY Meditation | 10 Minute Daily Routines">
            <a:hlinkClick r:id="" action="ppaction://media"/>
            <a:extLst>
              <a:ext uri="{FF2B5EF4-FFF2-40B4-BE49-F238E27FC236}">
                <a16:creationId xmlns:a16="http://schemas.microsoft.com/office/drawing/2014/main" id="{4D743315-7FBC-FB42-B678-B77DB35F9F01}"/>
              </a:ext>
            </a:extLst>
          </p:cNvPr>
          <p:cNvPicPr>
            <a:picLocks noRot="1" noChangeAspect="1"/>
          </p:cNvPicPr>
          <p:nvPr>
            <a:videoFile r:link="rId1"/>
          </p:nvPr>
        </p:nvPicPr>
        <p:blipFill>
          <a:blip r:embed="rId4"/>
          <a:stretch>
            <a:fillRect/>
          </a:stretch>
        </p:blipFill>
        <p:spPr>
          <a:xfrm>
            <a:off x="2920550" y="2324100"/>
            <a:ext cx="12446899" cy="7032498"/>
          </a:xfrm>
          <a:prstGeom prst="rect">
            <a:avLst/>
          </a:prstGeom>
        </p:spPr>
      </p:pic>
      <p:sp>
        <p:nvSpPr>
          <p:cNvPr id="3" name="TextBox 4">
            <a:extLst>
              <a:ext uri="{FF2B5EF4-FFF2-40B4-BE49-F238E27FC236}">
                <a16:creationId xmlns:a16="http://schemas.microsoft.com/office/drawing/2014/main" id="{3BA9D890-91B2-06EE-2DE7-7188BFBDB841}"/>
              </a:ext>
            </a:extLst>
          </p:cNvPr>
          <p:cNvSpPr txBox="1"/>
          <p:nvPr/>
        </p:nvSpPr>
        <p:spPr>
          <a:xfrm>
            <a:off x="5543550" y="723900"/>
            <a:ext cx="7200900" cy="1212640"/>
          </a:xfrm>
          <a:prstGeom prst="rect">
            <a:avLst/>
          </a:prstGeom>
        </p:spPr>
        <p:txBody>
          <a:bodyPr wrap="square"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Mindful Moment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7021" y="1543050"/>
            <a:ext cx="7161622" cy="7200900"/>
          </a:xfrm>
          <a:prstGeom prst="rect">
            <a:avLst/>
          </a:prstGeom>
        </p:spPr>
      </p:pic>
      <p:sp>
        <p:nvSpPr>
          <p:cNvPr id="3" name="TextBox 3"/>
          <p:cNvSpPr txBox="1"/>
          <p:nvPr/>
        </p:nvSpPr>
        <p:spPr>
          <a:xfrm>
            <a:off x="9922521" y="1449405"/>
            <a:ext cx="5942042" cy="1878330"/>
          </a:xfrm>
          <a:prstGeom prst="rect">
            <a:avLst/>
          </a:prstGeom>
        </p:spPr>
        <p:txBody>
          <a:bodyPr lIns="0" tIns="0" rIns="0" bIns="0" rtlCol="0" anchor="t">
            <a:spAutoFit/>
          </a:bodyPr>
          <a:lstStyle/>
          <a:p>
            <a:pPr>
              <a:lnSpc>
                <a:spcPts val="7200"/>
              </a:lnSpc>
            </a:pPr>
            <a:r>
              <a:rPr lang="en-US" sz="7200" b="1" dirty="0">
                <a:solidFill>
                  <a:srgbClr val="FFFFFF"/>
                </a:solidFill>
                <a:latin typeface="Franklin Gothic Heavy" panose="020B0603020102020204" pitchFamily="34" charset="0"/>
              </a:rPr>
              <a:t>Patterns of </a:t>
            </a:r>
            <a:r>
              <a:rPr lang="en-US" sz="7200" b="1" dirty="0" err="1">
                <a:solidFill>
                  <a:srgbClr val="FFFFFF"/>
                </a:solidFill>
                <a:latin typeface="Franklin Gothic Heavy" panose="020B0603020102020204" pitchFamily="34" charset="0"/>
              </a:rPr>
              <a:t>Behaviour</a:t>
            </a: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9922521" y="3842085"/>
            <a:ext cx="7000377" cy="4791075"/>
          </a:xfrm>
          <a:prstGeom prst="rect">
            <a:avLst/>
          </a:prstGeom>
        </p:spPr>
        <p:txBody>
          <a:bodyPr lIns="0" tIns="0" rIns="0" bIns="0" rtlCol="0" anchor="t">
            <a:spAutoFit/>
          </a:bodyPr>
          <a:lstStyle/>
          <a:p>
            <a:pPr marL="647700" lvl="1" indent="-323850">
              <a:lnSpc>
                <a:spcPts val="4200"/>
              </a:lnSpc>
              <a:buFont typeface="Arial"/>
              <a:buChar char="•"/>
            </a:pPr>
            <a:r>
              <a:rPr lang="en-US" sz="3000" b="1" dirty="0">
                <a:solidFill>
                  <a:srgbClr val="FFFFFF"/>
                </a:solidFill>
                <a:latin typeface="Corbel" panose="020B0503020204020204" pitchFamily="34" charset="0"/>
              </a:rPr>
              <a:t>Assertive </a:t>
            </a:r>
            <a:r>
              <a:rPr lang="en-US" sz="3000" b="1" dirty="0" err="1">
                <a:solidFill>
                  <a:srgbClr val="FFFFFF"/>
                </a:solidFill>
                <a:latin typeface="Corbel" panose="020B0503020204020204" pitchFamily="34" charset="0"/>
              </a:rPr>
              <a:t>behaviour</a:t>
            </a:r>
            <a:r>
              <a:rPr lang="en-US" sz="3000" dirty="0">
                <a:solidFill>
                  <a:srgbClr val="FFFFFF"/>
                </a:solidFill>
                <a:latin typeface="Corbel" panose="020B0503020204020204" pitchFamily="34" charset="0"/>
              </a:rPr>
              <a:t>: acting to satisfy one’s own needs, but not at the expense of others’ rights</a:t>
            </a:r>
          </a:p>
          <a:p>
            <a:pPr marL="647700" lvl="1" indent="-323850">
              <a:lnSpc>
                <a:spcPts val="4200"/>
              </a:lnSpc>
              <a:buFont typeface="Arial"/>
              <a:buChar char="•"/>
            </a:pPr>
            <a:r>
              <a:rPr lang="en-US" sz="3000" b="1" dirty="0">
                <a:solidFill>
                  <a:srgbClr val="FFFFFF"/>
                </a:solidFill>
                <a:latin typeface="Corbel" panose="020B0503020204020204" pitchFamily="34" charset="0"/>
              </a:rPr>
              <a:t>Non-assertive </a:t>
            </a:r>
            <a:r>
              <a:rPr lang="en-US" sz="3000" b="1" dirty="0" err="1">
                <a:solidFill>
                  <a:srgbClr val="FFFFFF"/>
                </a:solidFill>
                <a:latin typeface="Corbel" panose="020B0503020204020204" pitchFamily="34" charset="0"/>
              </a:rPr>
              <a:t>behaviour</a:t>
            </a:r>
            <a:r>
              <a:rPr lang="en-US" sz="3000" dirty="0">
                <a:solidFill>
                  <a:srgbClr val="FFFFFF"/>
                </a:solidFill>
                <a:latin typeface="Corbel" panose="020B0503020204020204" pitchFamily="34" charset="0"/>
              </a:rPr>
              <a:t>: giving up wishes and needs in order not to upset others</a:t>
            </a:r>
          </a:p>
          <a:p>
            <a:pPr marL="647700" lvl="1" indent="-323850">
              <a:lnSpc>
                <a:spcPts val="4200"/>
              </a:lnSpc>
              <a:buFont typeface="Arial"/>
              <a:buChar char="•"/>
            </a:pPr>
            <a:r>
              <a:rPr lang="en-US" sz="3000" b="1" dirty="0">
                <a:solidFill>
                  <a:srgbClr val="FFFFFF"/>
                </a:solidFill>
                <a:latin typeface="Corbel" panose="020B0503020204020204" pitchFamily="34" charset="0"/>
              </a:rPr>
              <a:t>Aggressive </a:t>
            </a:r>
            <a:r>
              <a:rPr lang="en-US" sz="3000" b="1" dirty="0" err="1">
                <a:solidFill>
                  <a:srgbClr val="FFFFFF"/>
                </a:solidFill>
                <a:latin typeface="Corbel" panose="020B0503020204020204" pitchFamily="34" charset="0"/>
              </a:rPr>
              <a:t>behaviour</a:t>
            </a:r>
            <a:r>
              <a:rPr lang="en-US" sz="3000" dirty="0">
                <a:solidFill>
                  <a:srgbClr val="FFFFFF"/>
                </a:solidFill>
                <a:latin typeface="Corbel" panose="020B0503020204020204" pitchFamily="34" charset="0"/>
              </a:rPr>
              <a:t>: seeking to dominate others and meet needs at the expense of others’ rights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Online Media 1" descr="What is Assertiveness? - Learning Adventures Series">
            <a:hlinkClick r:id="" action="ppaction://media"/>
            <a:extLst>
              <a:ext uri="{FF2B5EF4-FFF2-40B4-BE49-F238E27FC236}">
                <a16:creationId xmlns:a16="http://schemas.microsoft.com/office/drawing/2014/main" id="{FDBAA38C-2C41-8BEB-86FD-3C130067E2B1}"/>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144000" y="1403508"/>
            <a:ext cx="8753173" cy="7479984"/>
          </a:xfrm>
          <a:prstGeom prst="rect">
            <a:avLst/>
          </a:prstGeom>
        </p:spPr>
      </p:pic>
      <p:sp>
        <p:nvSpPr>
          <p:cNvPr id="3" name="TextBox 3"/>
          <p:cNvSpPr txBox="1"/>
          <p:nvPr/>
        </p:nvSpPr>
        <p:spPr>
          <a:xfrm>
            <a:off x="1282075" y="1076570"/>
            <a:ext cx="7033075" cy="3770263"/>
          </a:xfrm>
          <a:prstGeom prst="rect">
            <a:avLst/>
          </a:prstGeom>
        </p:spPr>
        <p:txBody>
          <a:bodyPr lIns="0" tIns="0" rIns="0" bIns="0" rtlCol="0" anchor="t">
            <a:spAutoFit/>
          </a:bodyPr>
          <a:lstStyle/>
          <a:p>
            <a:pPr algn="r">
              <a:lnSpc>
                <a:spcPts val="10440"/>
              </a:lnSpc>
            </a:pPr>
            <a:r>
              <a:rPr lang="en-US" sz="7200" b="1" dirty="0">
                <a:solidFill>
                  <a:srgbClr val="FFFFFF"/>
                </a:solidFill>
                <a:latin typeface="Franklin Gothic Heavy" panose="020B0603020102020204" pitchFamily="34" charset="0"/>
              </a:rPr>
              <a:t>Assertiveness Theory</a:t>
            </a:r>
          </a:p>
          <a:p>
            <a:pPr algn="r">
              <a:lnSpc>
                <a:spcPts val="8627"/>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1282075" y="4360716"/>
            <a:ext cx="7033075" cy="2657460"/>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The premise that everyone has certain basic rights</a:t>
            </a:r>
          </a:p>
          <a:p>
            <a:pPr marL="647830" lvl="1" indent="-323915">
              <a:lnSpc>
                <a:spcPts val="4200"/>
              </a:lnSpc>
              <a:buFont typeface="Arial"/>
              <a:buChar char="•"/>
            </a:pPr>
            <a:r>
              <a:rPr lang="en-US" sz="3200" dirty="0">
                <a:solidFill>
                  <a:srgbClr val="FFFFFF"/>
                </a:solidFill>
                <a:latin typeface="Corbel" panose="020B0503020204020204" pitchFamily="34" charset="0"/>
              </a:rPr>
              <a:t>We are sometimes taught that acting consistently with these rights is unacceptable</a:t>
            </a:r>
          </a:p>
        </p:txBody>
      </p:sp>
      <p:pic>
        <p:nvPicPr>
          <p:cNvPr id="5" name="Recording">
            <a:hlinkClick r:id="" action="ppaction://media"/>
            <a:extLst>
              <a:ext uri="{FF2B5EF4-FFF2-40B4-BE49-F238E27FC236}">
                <a16:creationId xmlns:a16="http://schemas.microsoft.com/office/drawing/2014/main" id="{EFC1BFA7-D810-2782-3B51-6A3366481CA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8486" y="6402374"/>
            <a:ext cx="609600" cy="609600"/>
          </a:xfrm>
          <a:prstGeom prst="rect">
            <a:avLst/>
          </a:prstGeom>
        </p:spPr>
      </p:pic>
      <p:pic>
        <p:nvPicPr>
          <p:cNvPr id="6" name="Recording">
            <a:hlinkClick r:id="" action="ppaction://media"/>
            <a:extLst>
              <a:ext uri="{FF2B5EF4-FFF2-40B4-BE49-F238E27FC236}">
                <a16:creationId xmlns:a16="http://schemas.microsoft.com/office/drawing/2014/main" id="{9013A695-35DB-6037-8964-667AA0A1FCC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09489" y="43678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4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3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752963"/>
            <a:ext cx="7737741" cy="6781075"/>
          </a:xfrm>
          <a:prstGeom prst="rect">
            <a:avLst/>
          </a:prstGeom>
        </p:spPr>
      </p:pic>
      <p:sp>
        <p:nvSpPr>
          <p:cNvPr id="3" name="TextBox 3"/>
          <p:cNvSpPr txBox="1"/>
          <p:nvPr/>
        </p:nvSpPr>
        <p:spPr>
          <a:xfrm>
            <a:off x="9144000" y="1225447"/>
            <a:ext cx="6298286" cy="3240092"/>
          </a:xfrm>
          <a:prstGeom prst="rect">
            <a:avLst/>
          </a:prstGeom>
        </p:spPr>
        <p:txBody>
          <a:bodyPr lIns="0" tIns="0" rIns="0" bIns="0" rtlCol="0" anchor="t">
            <a:spAutoFit/>
          </a:bodyPr>
          <a:lstStyle/>
          <a:p>
            <a:pPr>
              <a:lnSpc>
                <a:spcPts val="8627"/>
              </a:lnSpc>
            </a:pPr>
            <a:r>
              <a:rPr lang="en-US" sz="6600" b="1" dirty="0">
                <a:solidFill>
                  <a:srgbClr val="FFFFFF"/>
                </a:solidFill>
                <a:latin typeface="Franklin Gothic Heavy" panose="020B0603020102020204" pitchFamily="34" charset="0"/>
              </a:rPr>
              <a:t>Nonverbal Assertiveness</a:t>
            </a:r>
          </a:p>
          <a:p>
            <a:pPr>
              <a:lnSpc>
                <a:spcPts val="8627"/>
              </a:lnSpc>
            </a:pPr>
            <a:endParaRPr lang="en-US" sz="6600" b="1" dirty="0">
              <a:solidFill>
                <a:srgbClr val="FFFFFF"/>
              </a:solidFill>
              <a:latin typeface="Franklin Gothic Heavy" panose="020B0603020102020204" pitchFamily="34" charset="0"/>
            </a:endParaRPr>
          </a:p>
        </p:txBody>
      </p:sp>
      <p:sp>
        <p:nvSpPr>
          <p:cNvPr id="4" name="TextBox 4"/>
          <p:cNvSpPr txBox="1"/>
          <p:nvPr/>
        </p:nvSpPr>
        <p:spPr>
          <a:xfrm>
            <a:off x="8932530" y="3895740"/>
            <a:ext cx="7957297" cy="4275786"/>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Nonverbal assertiveness: body language consistent with verbal assertiveness</a:t>
            </a:r>
          </a:p>
          <a:p>
            <a:pPr marL="647830" lvl="1" indent="-323915">
              <a:lnSpc>
                <a:spcPts val="4200"/>
              </a:lnSpc>
              <a:buFont typeface="Arial"/>
              <a:buChar char="•"/>
            </a:pPr>
            <a:r>
              <a:rPr lang="en-US" sz="3200" dirty="0">
                <a:solidFill>
                  <a:srgbClr val="FFFFFF"/>
                </a:solidFill>
                <a:latin typeface="Corbel" panose="020B0503020204020204" pitchFamily="34" charset="0"/>
              </a:rPr>
              <a:t>Assertiveness is not only what you say but how you say it</a:t>
            </a:r>
          </a:p>
          <a:p>
            <a:pPr marL="1295659" lvl="2" indent="-431886">
              <a:lnSpc>
                <a:spcPts val="4200"/>
              </a:lnSpc>
              <a:buFont typeface="Arial"/>
              <a:buChar char="⚬"/>
            </a:pPr>
            <a:r>
              <a:rPr lang="en-US" sz="3200" dirty="0">
                <a:solidFill>
                  <a:srgbClr val="FFFFFF"/>
                </a:solidFill>
                <a:latin typeface="Corbel" panose="020B0503020204020204" pitchFamily="34" charset="0"/>
              </a:rPr>
              <a:t>Standing up straight</a:t>
            </a:r>
          </a:p>
          <a:p>
            <a:pPr marL="1295659" lvl="2" indent="-431886">
              <a:lnSpc>
                <a:spcPts val="4200"/>
              </a:lnSpc>
              <a:buFont typeface="Arial"/>
              <a:buChar char="⚬"/>
            </a:pPr>
            <a:r>
              <a:rPr lang="en-US" sz="3200" dirty="0">
                <a:solidFill>
                  <a:srgbClr val="FFFFFF"/>
                </a:solidFill>
                <a:latin typeface="Corbel" panose="020B0503020204020204" pitchFamily="34" charset="0"/>
              </a:rPr>
              <a:t>Facing the other person directly</a:t>
            </a:r>
          </a:p>
          <a:p>
            <a:pPr marL="1295659" lvl="2" indent="-431886">
              <a:lnSpc>
                <a:spcPts val="4200"/>
              </a:lnSpc>
              <a:buFont typeface="Arial"/>
              <a:buChar char="⚬"/>
            </a:pPr>
            <a:r>
              <a:rPr lang="en-US" sz="3200" dirty="0">
                <a:solidFill>
                  <a:srgbClr val="FFFFFF"/>
                </a:solidFill>
                <a:latin typeface="Corbel" panose="020B0503020204020204" pitchFamily="34" charset="0"/>
              </a:rPr>
              <a:t>Maintaining eye contact</a:t>
            </a:r>
          </a:p>
          <a:p>
            <a:pPr marL="1295659" lvl="2" indent="-431886">
              <a:lnSpc>
                <a:spcPts val="4200"/>
              </a:lnSpc>
              <a:buFont typeface="Arial"/>
              <a:buChar char="⚬"/>
            </a:pPr>
            <a:r>
              <a:rPr lang="en-US" sz="3200" dirty="0">
                <a:solidFill>
                  <a:srgbClr val="FFFFFF"/>
                </a:solidFill>
                <a:latin typeface="Corbel" panose="020B0503020204020204" pitchFamily="34" charset="0"/>
              </a:rPr>
              <a:t>Speak in a clear and steady voice</a:t>
            </a:r>
          </a:p>
        </p:txBody>
      </p:sp>
      <p:pic>
        <p:nvPicPr>
          <p:cNvPr id="5" name="Recording (7)">
            <a:hlinkClick r:id="" action="ppaction://media"/>
            <a:extLst>
              <a:ext uri="{FF2B5EF4-FFF2-40B4-BE49-F238E27FC236}">
                <a16:creationId xmlns:a16="http://schemas.microsoft.com/office/drawing/2014/main" id="{D70DBEDB-6724-BD7E-97C3-F97AFF8EE4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944600" y="150587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9899612" y="1248020"/>
            <a:ext cx="5519458" cy="7238633"/>
          </a:xfrm>
          <a:prstGeom prst="rect">
            <a:avLst/>
          </a:prstGeom>
        </p:spPr>
      </p:pic>
      <p:sp>
        <p:nvSpPr>
          <p:cNvPr id="3" name="TextBox 3"/>
          <p:cNvSpPr txBox="1"/>
          <p:nvPr/>
        </p:nvSpPr>
        <p:spPr>
          <a:xfrm>
            <a:off x="1282075" y="1076570"/>
            <a:ext cx="7033075" cy="5103961"/>
          </a:xfrm>
          <a:prstGeom prst="rect">
            <a:avLst/>
          </a:prstGeom>
        </p:spPr>
        <p:txBody>
          <a:bodyPr lIns="0" tIns="0" rIns="0" bIns="0" rtlCol="0" anchor="t">
            <a:spAutoFit/>
          </a:bodyPr>
          <a:lstStyle/>
          <a:p>
            <a:pPr>
              <a:lnSpc>
                <a:spcPts val="10440"/>
              </a:lnSpc>
            </a:pPr>
            <a:r>
              <a:rPr lang="en-US" sz="7200" b="1" dirty="0">
                <a:solidFill>
                  <a:srgbClr val="FFFFFF"/>
                </a:solidFill>
                <a:latin typeface="Franklin Gothic Heavy" panose="020B0603020102020204" pitchFamily="34" charset="0"/>
              </a:rPr>
              <a:t>Nonverbal Nonassertive </a:t>
            </a:r>
            <a:r>
              <a:rPr lang="en-US" sz="7200" b="1" dirty="0" err="1">
                <a:solidFill>
                  <a:srgbClr val="FFFFFF"/>
                </a:solidFill>
                <a:latin typeface="Franklin Gothic Heavy" panose="020B0603020102020204" pitchFamily="34" charset="0"/>
              </a:rPr>
              <a:t>Behaviour</a:t>
            </a:r>
            <a:endParaRPr lang="en-US" sz="7200" b="1" dirty="0">
              <a:solidFill>
                <a:srgbClr val="FFFFFF"/>
              </a:solidFill>
              <a:latin typeface="Franklin Gothic Heavy" panose="020B0603020102020204" pitchFamily="34" charset="0"/>
            </a:endParaRPr>
          </a:p>
          <a:p>
            <a:pPr>
              <a:lnSpc>
                <a:spcPts val="8627"/>
              </a:lnSpc>
            </a:pPr>
            <a:endParaRPr lang="en-US" sz="7200" b="1" dirty="0">
              <a:solidFill>
                <a:srgbClr val="FFFFFF"/>
              </a:solidFill>
              <a:latin typeface="Franklin Gothic Heavy" panose="020B0603020102020204" pitchFamily="34" charset="0"/>
            </a:endParaRPr>
          </a:p>
        </p:txBody>
      </p:sp>
      <p:sp>
        <p:nvSpPr>
          <p:cNvPr id="4" name="TextBox 4"/>
          <p:cNvSpPr txBox="1"/>
          <p:nvPr/>
        </p:nvSpPr>
        <p:spPr>
          <a:xfrm>
            <a:off x="1282075" y="5733691"/>
            <a:ext cx="7033075" cy="2657460"/>
          </a:xfrm>
          <a:prstGeom prst="rect">
            <a:avLst/>
          </a:prstGeom>
        </p:spPr>
        <p:txBody>
          <a:bodyPr lIns="0" tIns="0" rIns="0" bIns="0" rtlCol="0" anchor="t">
            <a:spAutoFit/>
          </a:bodyPr>
          <a:lstStyle/>
          <a:p>
            <a:pPr>
              <a:lnSpc>
                <a:spcPts val="4200"/>
              </a:lnSpc>
            </a:pPr>
            <a:r>
              <a:rPr lang="en-US" sz="3200" dirty="0">
                <a:solidFill>
                  <a:srgbClr val="FFFFFF"/>
                </a:solidFill>
                <a:latin typeface="Corbel" panose="020B0503020204020204" pitchFamily="34" charset="0"/>
              </a:rPr>
              <a:t>Passive </a:t>
            </a:r>
            <a:r>
              <a:rPr lang="en-US" sz="3200" dirty="0" err="1">
                <a:solidFill>
                  <a:srgbClr val="FFFFFF"/>
                </a:solidFill>
                <a:latin typeface="Corbel" panose="020B0503020204020204" pitchFamily="34" charset="0"/>
              </a:rPr>
              <a:t>Behaviour</a:t>
            </a:r>
            <a:endParaRPr lang="en-US" sz="3200" dirty="0">
              <a:solidFill>
                <a:srgbClr val="FFFFFF"/>
              </a:solidFill>
              <a:latin typeface="Corbel" panose="020B0503020204020204" pitchFamily="34" charset="0"/>
            </a:endParaRPr>
          </a:p>
          <a:p>
            <a:pPr marL="647830" lvl="1" indent="-323915">
              <a:lnSpc>
                <a:spcPts val="4200"/>
              </a:lnSpc>
              <a:buFont typeface="Arial"/>
              <a:buChar char="•"/>
            </a:pPr>
            <a:r>
              <a:rPr lang="en-US" sz="3200" dirty="0">
                <a:solidFill>
                  <a:srgbClr val="FFFFFF"/>
                </a:solidFill>
                <a:latin typeface="Corbel" panose="020B0503020204020204" pitchFamily="34" charset="0"/>
              </a:rPr>
              <a:t>Lack of eye contact</a:t>
            </a:r>
          </a:p>
          <a:p>
            <a:pPr marL="647830" lvl="1" indent="-323915">
              <a:lnSpc>
                <a:spcPts val="4200"/>
              </a:lnSpc>
              <a:buFont typeface="Arial"/>
              <a:buChar char="•"/>
            </a:pPr>
            <a:r>
              <a:rPr lang="en-US" sz="3200" dirty="0">
                <a:solidFill>
                  <a:srgbClr val="FFFFFF"/>
                </a:solidFill>
                <a:latin typeface="Corbel" panose="020B0503020204020204" pitchFamily="34" charset="0"/>
              </a:rPr>
              <a:t>Looking away or down</a:t>
            </a:r>
          </a:p>
          <a:p>
            <a:pPr marL="647830" lvl="1" indent="-323915">
              <a:lnSpc>
                <a:spcPts val="4200"/>
              </a:lnSpc>
              <a:buFont typeface="Arial"/>
              <a:buChar char="•"/>
            </a:pPr>
            <a:r>
              <a:rPr lang="en-US" sz="3200" dirty="0">
                <a:solidFill>
                  <a:srgbClr val="FFFFFF"/>
                </a:solidFill>
                <a:latin typeface="Corbel" panose="020B0503020204020204" pitchFamily="34" charset="0"/>
              </a:rPr>
              <a:t>Shifting weight or swaying</a:t>
            </a:r>
          </a:p>
          <a:p>
            <a:pPr marL="647830" lvl="1" indent="-323915">
              <a:lnSpc>
                <a:spcPts val="4200"/>
              </a:lnSpc>
              <a:buFont typeface="Arial"/>
              <a:buChar char="•"/>
            </a:pPr>
            <a:r>
              <a:rPr lang="en-US" sz="3200" dirty="0">
                <a:solidFill>
                  <a:srgbClr val="FFFFFF"/>
                </a:solidFill>
                <a:latin typeface="Corbel" panose="020B0503020204020204" pitchFamily="34" charset="0"/>
              </a:rPr>
              <a:t>Hesitancy when speaking</a:t>
            </a:r>
          </a:p>
        </p:txBody>
      </p:sp>
      <p:pic>
        <p:nvPicPr>
          <p:cNvPr id="5" name="Recording (3)">
            <a:hlinkClick r:id="" action="ppaction://media"/>
            <a:extLst>
              <a:ext uri="{FF2B5EF4-FFF2-40B4-BE49-F238E27FC236}">
                <a16:creationId xmlns:a16="http://schemas.microsoft.com/office/drawing/2014/main" id="{D90F12E0-A8C6-3E6D-1267-D5A7D5437E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77000" y="41171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3132" y="2390065"/>
            <a:ext cx="5704770" cy="5736058"/>
          </a:xfrm>
          <a:prstGeom prst="rect">
            <a:avLst/>
          </a:prstGeom>
        </p:spPr>
      </p:pic>
      <p:sp>
        <p:nvSpPr>
          <p:cNvPr id="3" name="TextBox 3"/>
          <p:cNvSpPr txBox="1"/>
          <p:nvPr/>
        </p:nvSpPr>
        <p:spPr>
          <a:xfrm>
            <a:off x="8766441" y="2018002"/>
            <a:ext cx="8492859" cy="3240092"/>
          </a:xfrm>
          <a:prstGeom prst="rect">
            <a:avLst/>
          </a:prstGeom>
        </p:spPr>
        <p:txBody>
          <a:bodyPr lIns="0" tIns="0" rIns="0" bIns="0" rtlCol="0" anchor="t">
            <a:spAutoFit/>
          </a:bodyPr>
          <a:lstStyle/>
          <a:p>
            <a:pPr>
              <a:lnSpc>
                <a:spcPts val="8627"/>
              </a:lnSpc>
            </a:pPr>
            <a:r>
              <a:rPr lang="en-US" sz="5949" b="1" dirty="0">
                <a:solidFill>
                  <a:srgbClr val="FFFFFF"/>
                </a:solidFill>
                <a:latin typeface="Franklin Gothic Heavy" panose="020B0603020102020204" pitchFamily="34" charset="0"/>
              </a:rPr>
              <a:t>Nonverbal Aggressive </a:t>
            </a:r>
            <a:r>
              <a:rPr lang="en-US" sz="5949" b="1" dirty="0" err="1">
                <a:solidFill>
                  <a:srgbClr val="FFFFFF"/>
                </a:solidFill>
                <a:latin typeface="Franklin Gothic Heavy" panose="020B0603020102020204" pitchFamily="34" charset="0"/>
              </a:rPr>
              <a:t>Behaviour</a:t>
            </a:r>
            <a:endParaRPr lang="en-US" sz="5949" b="1" dirty="0">
              <a:solidFill>
                <a:srgbClr val="FFFFFF"/>
              </a:solidFill>
              <a:latin typeface="Franklin Gothic Heavy" panose="020B0603020102020204" pitchFamily="34" charset="0"/>
            </a:endParaRPr>
          </a:p>
          <a:p>
            <a:pPr>
              <a:lnSpc>
                <a:spcPts val="8627"/>
              </a:lnSpc>
            </a:pPr>
            <a:endParaRPr lang="en-US" sz="5949" b="1" dirty="0">
              <a:solidFill>
                <a:srgbClr val="FFFFFF"/>
              </a:solidFill>
              <a:latin typeface="Franklin Gothic Heavy" panose="020B0603020102020204" pitchFamily="34" charset="0"/>
            </a:endParaRPr>
          </a:p>
        </p:txBody>
      </p:sp>
      <p:sp>
        <p:nvSpPr>
          <p:cNvPr id="4" name="TextBox 4"/>
          <p:cNvSpPr txBox="1"/>
          <p:nvPr/>
        </p:nvSpPr>
        <p:spPr>
          <a:xfrm>
            <a:off x="8932530" y="4688295"/>
            <a:ext cx="7957297" cy="3190860"/>
          </a:xfrm>
          <a:prstGeom prst="rect">
            <a:avLst/>
          </a:prstGeom>
        </p:spPr>
        <p:txBody>
          <a:bodyPr lIns="0" tIns="0" rIns="0" bIns="0" rtlCol="0" anchor="t">
            <a:spAutoFit/>
          </a:bodyPr>
          <a:lstStyle/>
          <a:p>
            <a:pPr marL="647830" lvl="1" indent="-323915">
              <a:lnSpc>
                <a:spcPts val="4200"/>
              </a:lnSpc>
              <a:buFont typeface="Arial"/>
              <a:buChar char="•"/>
            </a:pPr>
            <a:r>
              <a:rPr lang="en-US" sz="3200" dirty="0">
                <a:solidFill>
                  <a:srgbClr val="FFFFFF"/>
                </a:solidFill>
                <a:latin typeface="Corbel" panose="020B0503020204020204" pitchFamily="34" charset="0"/>
              </a:rPr>
              <a:t>Glaring at the other person</a:t>
            </a:r>
          </a:p>
          <a:p>
            <a:pPr marL="647830" lvl="1" indent="-323915">
              <a:lnSpc>
                <a:spcPts val="4200"/>
              </a:lnSpc>
              <a:buFont typeface="Arial"/>
              <a:buChar char="•"/>
            </a:pPr>
            <a:r>
              <a:rPr lang="en-US" sz="3200" dirty="0">
                <a:solidFill>
                  <a:srgbClr val="FFFFFF"/>
                </a:solidFill>
                <a:latin typeface="Corbel" panose="020B0503020204020204" pitchFamily="34" charset="0"/>
              </a:rPr>
              <a:t>Pointing your finger</a:t>
            </a:r>
          </a:p>
          <a:p>
            <a:pPr marL="647830" lvl="1" indent="-323915">
              <a:lnSpc>
                <a:spcPts val="4200"/>
              </a:lnSpc>
              <a:buFont typeface="Arial"/>
              <a:buChar char="•"/>
            </a:pPr>
            <a:r>
              <a:rPr lang="en-US" sz="3200" dirty="0">
                <a:solidFill>
                  <a:srgbClr val="FFFFFF"/>
                </a:solidFill>
                <a:latin typeface="Corbel" panose="020B0503020204020204" pitchFamily="34" charset="0"/>
              </a:rPr>
              <a:t>Shouting</a:t>
            </a:r>
          </a:p>
          <a:p>
            <a:pPr marL="647830" lvl="1" indent="-323915">
              <a:lnSpc>
                <a:spcPts val="4200"/>
              </a:lnSpc>
              <a:buFont typeface="Arial"/>
              <a:buChar char="•"/>
            </a:pPr>
            <a:r>
              <a:rPr lang="en-US" sz="3200" dirty="0">
                <a:solidFill>
                  <a:srgbClr val="FFFFFF"/>
                </a:solidFill>
                <a:latin typeface="Corbel" panose="020B0503020204020204" pitchFamily="34" charset="0"/>
              </a:rPr>
              <a:t>Clenching your fists</a:t>
            </a:r>
          </a:p>
          <a:p>
            <a:pPr marL="647830" lvl="1" indent="-323915">
              <a:lnSpc>
                <a:spcPts val="4200"/>
              </a:lnSpc>
              <a:buFont typeface="Arial"/>
              <a:buChar char="•"/>
            </a:pPr>
            <a:r>
              <a:rPr lang="en-US" sz="3200" dirty="0">
                <a:solidFill>
                  <a:srgbClr val="FFFFFF"/>
                </a:solidFill>
                <a:latin typeface="Corbel" panose="020B0503020204020204" pitchFamily="34" charset="0"/>
              </a:rPr>
              <a:t>Putting your hands on your hips</a:t>
            </a:r>
          </a:p>
          <a:p>
            <a:pPr marL="647830" lvl="1" indent="-323915">
              <a:lnSpc>
                <a:spcPts val="4200"/>
              </a:lnSpc>
              <a:buFont typeface="Arial"/>
              <a:buChar char="•"/>
            </a:pPr>
            <a:r>
              <a:rPr lang="en-US" sz="3200" dirty="0">
                <a:solidFill>
                  <a:srgbClr val="FFFFFF"/>
                </a:solidFill>
                <a:latin typeface="Corbel" panose="020B0503020204020204" pitchFamily="34" charset="0"/>
              </a:rPr>
              <a:t>Crossing arms</a:t>
            </a:r>
          </a:p>
        </p:txBody>
      </p:sp>
      <p:pic>
        <p:nvPicPr>
          <p:cNvPr id="5" name="Recording (3)">
            <a:hlinkClick r:id="" action="ppaction://media"/>
            <a:extLst>
              <a:ext uri="{FF2B5EF4-FFF2-40B4-BE49-F238E27FC236}">
                <a16:creationId xmlns:a16="http://schemas.microsoft.com/office/drawing/2014/main" id="{0145434C-99E0-D3A6-4E9C-A41ED078A3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921338" y="333324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4046</Words>
  <Application>Microsoft Macintosh PowerPoint</Application>
  <PresentationFormat>Custom</PresentationFormat>
  <Paragraphs>344</Paragraphs>
  <Slides>31</Slides>
  <Notes>28</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Open Sans</vt:lpstr>
      <vt:lpstr>Corbel</vt:lpstr>
      <vt:lpstr>Arial</vt:lpstr>
      <vt:lpstr>YouTube Sans</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 Interpersonal</dc:title>
  <cp:lastModifiedBy>Dandi Yang</cp:lastModifiedBy>
  <cp:revision>25</cp:revision>
  <dcterms:created xsi:type="dcterms:W3CDTF">2006-08-16T00:00:00Z</dcterms:created>
  <dcterms:modified xsi:type="dcterms:W3CDTF">2023-12-23T03:45:43Z</dcterms:modified>
  <dc:identifier>DAFVsFTHO5s</dc:identifier>
</cp:coreProperties>
</file>